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3"/>
  </p:notesMasterIdLst>
  <p:sldIdLst>
    <p:sldId id="256" r:id="rId2"/>
    <p:sldId id="294" r:id="rId3"/>
    <p:sldId id="313" r:id="rId4"/>
    <p:sldId id="318" r:id="rId5"/>
    <p:sldId id="257" r:id="rId6"/>
    <p:sldId id="317" r:id="rId7"/>
    <p:sldId id="303" r:id="rId8"/>
    <p:sldId id="283" r:id="rId9"/>
    <p:sldId id="308" r:id="rId10"/>
    <p:sldId id="310" r:id="rId11"/>
    <p:sldId id="311" r:id="rId12"/>
    <p:sldId id="306" r:id="rId13"/>
    <p:sldId id="323" r:id="rId14"/>
    <p:sldId id="319" r:id="rId15"/>
    <p:sldId id="312" r:id="rId16"/>
    <p:sldId id="321" r:id="rId17"/>
    <p:sldId id="291" r:id="rId18"/>
    <p:sldId id="316" r:id="rId19"/>
    <p:sldId id="292" r:id="rId20"/>
    <p:sldId id="322" r:id="rId21"/>
    <p:sldId id="287" r:id="rId22"/>
    <p:sldId id="290" r:id="rId23"/>
    <p:sldId id="288" r:id="rId24"/>
    <p:sldId id="286" r:id="rId25"/>
    <p:sldId id="289" r:id="rId26"/>
    <p:sldId id="295" r:id="rId27"/>
    <p:sldId id="301" r:id="rId28"/>
    <p:sldId id="299" r:id="rId29"/>
    <p:sldId id="296" r:id="rId30"/>
    <p:sldId id="298" r:id="rId31"/>
    <p:sldId id="314" r:id="rId3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1799" autoAdjust="0"/>
  </p:normalViewPr>
  <p:slideViewPr>
    <p:cSldViewPr snapToGrid="0">
      <p:cViewPr>
        <p:scale>
          <a:sx n="95" d="100"/>
          <a:sy n="95" d="100"/>
        </p:scale>
        <p:origin x="-178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C573D-9552-4A52-BC83-D809D389682C}" type="datetimeFigureOut">
              <a:rPr lang="x-none" smtClean="0"/>
              <a:t>14.04.2025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EE2B0-CACF-49C4-9CEE-B8459445172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823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EE2B0-CACF-49C4-9CEE-B84594451720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8775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EE2B0-CACF-49C4-9CEE-B84594451720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69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EE2B0-CACF-49C4-9CEE-B84594451720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534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716679-D1EE-B29A-ED80-4761FB6E8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7EF848-E5E2-FE6F-BB91-6AF5AD181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17C450-940C-75A2-6B40-3CA1424DB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788-EC29-41AD-B9A2-45352E03F022}" type="datetimeFigureOut">
              <a:rPr lang="x-none" smtClean="0"/>
              <a:t>14.04.2025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9CF328-C2A0-DBA9-E6DF-EBB518FD3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A8581E-AFC8-F470-3450-D90EB340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79FB-18CC-4A01-91D6-0AC8609FB83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7157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7102A9-76AA-B49A-1338-967EEC17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935E438-A178-5CC9-0745-E2609673E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56BFE0-7C21-0980-18DE-AE67918C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788-EC29-41AD-B9A2-45352E03F022}" type="datetimeFigureOut">
              <a:rPr lang="x-none" smtClean="0"/>
              <a:t>14.04.2025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D15853-6BAC-9E5C-935D-D0A2D420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63FC35-F9CB-BA66-99BE-D36470DB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79FB-18CC-4A01-91D6-0AC8609FB83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143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2A921CF-E355-D7A7-9A6A-ED004FD70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57385CF-9BB0-D1E1-3832-8945AD0E1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F4C8A2-FF97-F8CC-A4B3-18CC33F6C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788-EC29-41AD-B9A2-45352E03F022}" type="datetimeFigureOut">
              <a:rPr lang="x-none" smtClean="0"/>
              <a:t>14.04.2025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6A4E55-F382-EB8A-B53C-20CBC528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908E82-4135-6725-0D10-645CBECD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79FB-18CC-4A01-91D6-0AC8609FB83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825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9EE8BB-F609-5EB7-D0BE-90057C76E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259773-FBFF-F1CE-BF48-CB90B0266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4B3969-C910-DDC5-73B2-DA04DA9DB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788-EC29-41AD-B9A2-45352E03F022}" type="datetimeFigureOut">
              <a:rPr lang="x-none" smtClean="0"/>
              <a:t>14.04.2025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21F38F-699E-0EF8-1699-6BC2DD168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A90988-1B22-C93A-6AFC-D4DBE9AE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79FB-18CC-4A01-91D6-0AC8609FB83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73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DD7AB2-0683-15EC-2EC9-48FC5767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236F84-3B98-D280-17D3-45068968B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DCA56C-7D09-D077-2E57-6A8241B6C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788-EC29-41AD-B9A2-45352E03F022}" type="datetimeFigureOut">
              <a:rPr lang="x-none" smtClean="0"/>
              <a:t>14.04.2025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FFCCEF-B658-FE55-3221-DB870EBA8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CADF88-B14A-0ED3-A3EF-E10B1D77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79FB-18CC-4A01-91D6-0AC8609FB83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706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2EC567-1138-0429-B429-B4161E9D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47C758-FFE5-86F9-1954-B32B2559A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FB8CA70-6FBE-744C-9EAB-801AB7FFA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7A3AD4-08C5-753A-858A-AFD0B909D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788-EC29-41AD-B9A2-45352E03F022}" type="datetimeFigureOut">
              <a:rPr lang="x-none" smtClean="0"/>
              <a:t>14.04.2025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94C1AA-E895-E32F-250E-636CE73A2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B73485-80DF-8D29-EE2A-5EC7B354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79FB-18CC-4A01-91D6-0AC8609FB83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68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D09E23-F244-4083-EF90-27D332408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8ADA59-9E02-BE1D-4F36-CFF9CB513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5FBD607-F755-2896-BEA2-F6F79DA30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8332528-13BF-5BFB-E656-AF5B2C07E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1ACA857-936A-EDB8-EA03-14D8C6303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4EB320C-F206-D49B-CA63-954FB048C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788-EC29-41AD-B9A2-45352E03F022}" type="datetimeFigureOut">
              <a:rPr lang="x-none" smtClean="0"/>
              <a:t>14.04.2025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EAAD199-9F9F-30A3-DC75-CB7D89E8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797D915-1089-AF8D-0736-614D0196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79FB-18CC-4A01-91D6-0AC8609FB83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668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0EBB95-B46A-5FD9-C5C6-3D93B7781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DB6D680-EC75-1F69-3710-1D6C1F93C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788-EC29-41AD-B9A2-45352E03F022}" type="datetimeFigureOut">
              <a:rPr lang="x-none" smtClean="0"/>
              <a:t>14.04.2025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3907CC0-0F76-63A1-A686-8B8E41D2E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3C5E116-93EC-9AA6-72CE-C145EC32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79FB-18CC-4A01-91D6-0AC8609FB83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592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A39762A-2EA5-3EDE-6A2F-0CB85AED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788-EC29-41AD-B9A2-45352E03F022}" type="datetimeFigureOut">
              <a:rPr lang="x-none" smtClean="0"/>
              <a:t>14.04.2025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AFE4184-328A-D62E-082C-F7FECC8C9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6BF46DC-5F58-4CF8-4017-ECAC8C6A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79FB-18CC-4A01-91D6-0AC8609FB83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150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4EC720-F14A-10A6-7182-DF3804F82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B965C7-D10D-0CAA-43D5-754677566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66E4825-D722-7E6A-0811-E845E9D34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8319DD4-4119-2FC9-1E46-83445FB1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788-EC29-41AD-B9A2-45352E03F022}" type="datetimeFigureOut">
              <a:rPr lang="x-none" smtClean="0"/>
              <a:t>14.04.2025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C505CF9-547E-8963-F339-3C995A32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202F63E-C576-2E2E-7BB7-F416D852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79FB-18CC-4A01-91D6-0AC8609FB83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59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57528B-81FF-A61F-D4FF-CB14D4707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27FE796-C0E5-7A86-1AE4-5800B3FA6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F2A15FC-6409-222B-6A38-E0759B02A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37D5CA2-9BCB-3D1A-D099-FCF0F17D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788-EC29-41AD-B9A2-45352E03F022}" type="datetimeFigureOut">
              <a:rPr lang="x-none" smtClean="0"/>
              <a:t>14.04.2025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03D27CB-4768-DA58-44BC-0B460ED9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67F436-F6A6-3754-0CC3-D765A434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279FB-18CC-4A01-91D6-0AC8609FB83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125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2A0518-9A5F-CDC9-619C-2E6CB01F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CE1518-1AAD-2BB4-4E68-EBF276FC3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199BF8-B0A9-5F6B-AA8F-20BA12586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61788-EC29-41AD-B9A2-45352E03F022}" type="datetimeFigureOut">
              <a:rPr lang="x-none" smtClean="0"/>
              <a:t>14.04.2025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D8FF30-ABF8-FB9F-485B-CEBC3A9ED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C5162C-F9EF-9ED4-D572-C0CA73EC4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279FB-18CC-4A01-91D6-0AC8609FB83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923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unian.ua/economics/energetics/vidklyuchennya-svitla-budut-ne-strashni-denis-shmigal-anonsuvav-granti-na-sonyachni-paneli-12659592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zakon.rada.gov.ua/go/2755-19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zakon.rada.gov.ua/go/v0178874-24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zakon.rada.gov.ua/rada/show/v1237874-24#Text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zakon.rada.gov.ua/laws/show/2019-19#Tex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zakon.rada.gov.ua/go/3854-20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984_039-18#Tex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zudikov.olexandr" TargetMode="External"/><Relationship Id="rId2" Type="http://schemas.openxmlformats.org/officeDocument/2006/relationships/hyperlink" Target="mailto:innovator@i.u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zakon.rada.gov.ua/go/555-1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zakon.rada.gov.ua/laws/show/605-2017-%D1%80#Text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6CB38-AAB8-9B07-F824-2F3AADB19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986068"/>
            <a:ext cx="10444899" cy="2380450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00B050"/>
                </a:solidFill>
                <a:latin typeface="+mn-lt"/>
              </a:rPr>
              <a:t>ЗЕЛЕНА ЕНЕРГЕТИКА </a:t>
            </a:r>
            <a:br>
              <a:rPr lang="ru-RU" sz="6600" b="1" dirty="0">
                <a:solidFill>
                  <a:srgbClr val="00B050"/>
                </a:solidFill>
                <a:latin typeface="+mn-lt"/>
              </a:rPr>
            </a:br>
            <a:r>
              <a:rPr lang="ru-RU" sz="6600" b="1" dirty="0">
                <a:solidFill>
                  <a:srgbClr val="00B050"/>
                </a:solidFill>
                <a:latin typeface="+mn-lt"/>
              </a:rPr>
              <a:t>В СУЧАСНИХ УМОВАХ</a:t>
            </a:r>
            <a:endParaRPr lang="x-none" sz="66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1889D67-6223-E834-0011-5C83EDA0C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42961"/>
            <a:ext cx="9144000" cy="593679"/>
          </a:xfrm>
        </p:spPr>
        <p:txBody>
          <a:bodyPr>
            <a:normAutofit/>
          </a:bodyPr>
          <a:lstStyle/>
          <a:p>
            <a:r>
              <a:rPr lang="uk-UA" sz="3200" b="1" dirty="0"/>
              <a:t>Дніпро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4CAA0E73-5E34-0C9F-8BE4-7C9C93AB9CD0}"/>
              </a:ext>
            </a:extLst>
          </p:cNvPr>
          <p:cNvSpPr txBox="1">
            <a:spLocks/>
          </p:cNvSpPr>
          <p:nvPr/>
        </p:nvSpPr>
        <p:spPr>
          <a:xfrm>
            <a:off x="1524000" y="6136640"/>
            <a:ext cx="9032240" cy="396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/>
              <a:t>2025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375C37D-4B35-EB01-AA58-047FEE819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8"/>
          <a:stretch/>
        </p:blipFill>
        <p:spPr>
          <a:xfrm>
            <a:off x="1" y="255047"/>
            <a:ext cx="12192000" cy="7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6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6CB38-AAB8-9B07-F824-2F3AADB19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97429"/>
          </a:xfrm>
        </p:spPr>
        <p:txBody>
          <a:bodyPr>
            <a:normAutofit/>
          </a:bodyPr>
          <a:lstStyle/>
          <a:p>
            <a:r>
              <a:rPr lang="ru-RU" sz="5400" b="1" dirty="0" err="1">
                <a:solidFill>
                  <a:schemeClr val="accent1"/>
                </a:solidFill>
                <a:latin typeface="+mn-lt"/>
              </a:rPr>
              <a:t>Теплові</a:t>
            </a:r>
            <a:r>
              <a:rPr lang="ru-RU" sz="5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+mn-lt"/>
              </a:rPr>
              <a:t>насоси</a:t>
            </a:r>
            <a:endParaRPr lang="x-none" sz="5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 descr="Діаграма, що зображує функції теплового насоса">
            <a:extLst>
              <a:ext uri="{FF2B5EF4-FFF2-40B4-BE49-F238E27FC236}">
                <a16:creationId xmlns:a16="http://schemas.microsoft.com/office/drawing/2014/main" xmlns="" id="{E9FAA50E-062D-0737-D663-007A173C3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57" y="1692833"/>
            <a:ext cx="7425423" cy="44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4EBCEE-3AF5-BA4A-87E2-F28258FE2E68}"/>
              </a:ext>
            </a:extLst>
          </p:cNvPr>
          <p:cNvSpPr txBox="1"/>
          <p:nvPr/>
        </p:nvSpPr>
        <p:spPr>
          <a:xfrm>
            <a:off x="189213" y="1533355"/>
            <a:ext cx="430084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Теплові</a:t>
            </a:r>
            <a:r>
              <a:rPr lang="ru-RU" sz="2000" dirty="0"/>
              <a:t> насоси не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обмежень</a:t>
            </a:r>
            <a:r>
              <a:rPr lang="ru-RU" sz="2000" dirty="0"/>
              <a:t> і </a:t>
            </a:r>
            <a:r>
              <a:rPr lang="ru-RU" sz="2000" dirty="0" err="1"/>
              <a:t>здатні</a:t>
            </a:r>
            <a:r>
              <a:rPr lang="ru-RU" sz="2000" dirty="0"/>
              <a:t> </a:t>
            </a:r>
            <a:r>
              <a:rPr lang="ru-RU" sz="2000" dirty="0" err="1"/>
              <a:t>виробляти</a:t>
            </a:r>
            <a:r>
              <a:rPr lang="ru-RU" sz="2000" dirty="0"/>
              <a:t> тепло, </a:t>
            </a:r>
            <a:r>
              <a:rPr lang="ru-RU" sz="2000" dirty="0" err="1"/>
              <a:t>використовуючи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існуючі</a:t>
            </a:r>
            <a:r>
              <a:rPr lang="ru-RU" sz="2000" dirty="0"/>
              <a:t> </a:t>
            </a:r>
            <a:r>
              <a:rPr lang="ru-RU" sz="2000" dirty="0" err="1"/>
              <a:t>джерела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, </a:t>
            </a:r>
            <a:r>
              <a:rPr lang="ru-RU" sz="2000" dirty="0" err="1"/>
              <a:t>незалежно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температури</a:t>
            </a:r>
            <a:r>
              <a:rPr lang="ru-RU" sz="2000" dirty="0"/>
              <a:t>. </a:t>
            </a:r>
            <a:r>
              <a:rPr lang="ru-RU" sz="2000" dirty="0" err="1"/>
              <a:t>Стиснення</a:t>
            </a:r>
            <a:r>
              <a:rPr lang="ru-RU" sz="2000" dirty="0"/>
              <a:t> і </a:t>
            </a:r>
            <a:r>
              <a:rPr lang="ru-RU" sz="2000" dirty="0" err="1"/>
              <a:t>перетворення</a:t>
            </a:r>
            <a:r>
              <a:rPr lang="ru-RU" sz="2000" dirty="0"/>
              <a:t> </a:t>
            </a:r>
            <a:r>
              <a:rPr lang="ru-RU" sz="2000" dirty="0" err="1"/>
              <a:t>теплової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компресора</a:t>
            </a:r>
            <a:r>
              <a:rPr lang="ru-RU" sz="2000" dirty="0"/>
              <a:t> </a:t>
            </a:r>
            <a:r>
              <a:rPr lang="ru-RU" sz="2000" dirty="0" err="1"/>
              <a:t>дає</a:t>
            </a:r>
            <a:r>
              <a:rPr lang="ru-RU" sz="2000" dirty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отримати</a:t>
            </a:r>
            <a:r>
              <a:rPr lang="ru-RU" sz="2000" dirty="0"/>
              <a:t> </a:t>
            </a:r>
            <a:r>
              <a:rPr lang="ru-RU" sz="2000" dirty="0" err="1"/>
              <a:t>високу</a:t>
            </a:r>
            <a:r>
              <a:rPr lang="ru-RU" sz="2000" dirty="0"/>
              <a:t> температуру. </a:t>
            </a:r>
            <a:r>
              <a:rPr lang="ru-RU" sz="2000" dirty="0" err="1"/>
              <a:t>Тепловий</a:t>
            </a:r>
            <a:r>
              <a:rPr lang="ru-RU" sz="2000" dirty="0"/>
              <a:t> насос </a:t>
            </a:r>
            <a:r>
              <a:rPr lang="ru-RU" sz="2000" dirty="0" err="1"/>
              <a:t>використовує</a:t>
            </a:r>
            <a:r>
              <a:rPr lang="ru-RU" sz="2000" dirty="0"/>
              <a:t> </a:t>
            </a:r>
            <a:r>
              <a:rPr lang="ru-RU" sz="2000" dirty="0" err="1"/>
              <a:t>електроенергію</a:t>
            </a:r>
            <a:r>
              <a:rPr lang="ru-RU" sz="2000" dirty="0"/>
              <a:t> </a:t>
            </a:r>
            <a:r>
              <a:rPr lang="ru-RU" sz="2000" dirty="0" err="1"/>
              <a:t>виключно</a:t>
            </a:r>
            <a:r>
              <a:rPr lang="ru-RU" sz="2000" dirty="0"/>
              <a:t> на </a:t>
            </a:r>
            <a:r>
              <a:rPr lang="ru-RU" sz="2000" dirty="0" err="1"/>
              <a:t>стиснення</a:t>
            </a:r>
            <a:r>
              <a:rPr lang="ru-RU" sz="2000" dirty="0"/>
              <a:t> і передачу природного тепла, яке є </a:t>
            </a:r>
            <a:r>
              <a:rPr lang="ru-RU" sz="2000" dirty="0" err="1"/>
              <a:t>саме</a:t>
            </a:r>
            <a:r>
              <a:rPr lang="ru-RU" sz="2000" dirty="0"/>
              <a:t> по </a:t>
            </a:r>
            <a:r>
              <a:rPr lang="ru-RU" sz="2000" dirty="0" err="1"/>
              <a:t>собі</a:t>
            </a:r>
            <a:r>
              <a:rPr lang="ru-RU" sz="2000" dirty="0"/>
              <a:t> </a:t>
            </a:r>
            <a:r>
              <a:rPr lang="ru-RU" sz="2000" dirty="0" err="1"/>
              <a:t>безкоштовним</a:t>
            </a:r>
            <a:r>
              <a:rPr lang="ru-RU" sz="2000" dirty="0"/>
              <a:t>. Таким чином, </a:t>
            </a:r>
            <a:r>
              <a:rPr lang="ru-RU" sz="2000" dirty="0" err="1"/>
              <a:t>теплові</a:t>
            </a:r>
            <a:r>
              <a:rPr lang="ru-RU" sz="2000" dirty="0"/>
              <a:t> насоси </a:t>
            </a:r>
            <a:r>
              <a:rPr lang="ru-RU" sz="2000" dirty="0" err="1"/>
              <a:t>виробляють</a:t>
            </a:r>
            <a:r>
              <a:rPr lang="ru-RU" sz="2000" dirty="0"/>
              <a:t> 10 кВт </a:t>
            </a:r>
            <a:r>
              <a:rPr lang="ru-RU" sz="2000" dirty="0" err="1"/>
              <a:t>теплової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, </a:t>
            </a:r>
            <a:r>
              <a:rPr lang="ru-RU" sz="2000" dirty="0" err="1"/>
              <a:t>споживаючи</a:t>
            </a:r>
            <a:r>
              <a:rPr lang="ru-RU" sz="2000" dirty="0"/>
              <a:t> в </a:t>
            </a:r>
            <a:r>
              <a:rPr lang="ru-RU" sz="2000" dirty="0" err="1"/>
              <a:t>середньому</a:t>
            </a:r>
            <a:r>
              <a:rPr lang="ru-RU" sz="2000" dirty="0"/>
              <a:t> </a:t>
            </a:r>
            <a:r>
              <a:rPr lang="ru-RU" sz="2000" dirty="0" err="1"/>
              <a:t>всього</a:t>
            </a:r>
            <a:r>
              <a:rPr lang="ru-RU" sz="2000" dirty="0"/>
              <a:t> 1,5-2,5 кВт/год </a:t>
            </a:r>
            <a:r>
              <a:rPr lang="ru-RU" sz="2000" dirty="0" err="1"/>
              <a:t>електричної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4103561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6CB38-AAB8-9B07-F824-2F3AADB19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913" y="325121"/>
            <a:ext cx="11540873" cy="782320"/>
          </a:xfrm>
        </p:spPr>
        <p:txBody>
          <a:bodyPr>
            <a:normAutofit/>
          </a:bodyPr>
          <a:lstStyle/>
          <a:p>
            <a:r>
              <a:rPr lang="ru-RU" sz="4000" b="1" dirty="0" err="1"/>
              <a:t>Потужності</a:t>
            </a:r>
            <a:r>
              <a:rPr lang="ru-RU" sz="4000" b="1" dirty="0"/>
              <a:t> </a:t>
            </a:r>
            <a:r>
              <a:rPr lang="ru-RU" sz="4000" b="1" dirty="0" err="1"/>
              <a:t>відновлюваної</a:t>
            </a:r>
            <a:r>
              <a:rPr lang="ru-RU" sz="4000" b="1" dirty="0"/>
              <a:t> </a:t>
            </a:r>
            <a:r>
              <a:rPr lang="ru-RU" sz="4000" b="1" dirty="0" err="1"/>
              <a:t>енергетики</a:t>
            </a:r>
            <a:r>
              <a:rPr lang="ru-RU" sz="4000" b="1" dirty="0"/>
              <a:t> </a:t>
            </a:r>
            <a:r>
              <a:rPr lang="ru-RU" sz="4000" b="1" dirty="0" err="1"/>
              <a:t>України</a:t>
            </a:r>
            <a:r>
              <a:rPr lang="ru-RU" sz="4000" b="1" dirty="0"/>
              <a:t> (МВт)</a:t>
            </a:r>
            <a:endParaRPr lang="x-none" sz="4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A33B63-13F4-D019-1C36-F595EDAF6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347"/>
            <a:ext cx="12192000" cy="4714025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126156C2-3CE5-51A4-3C28-62E6A5360904}"/>
              </a:ext>
            </a:extLst>
          </p:cNvPr>
          <p:cNvSpPr txBox="1">
            <a:spLocks/>
          </p:cNvSpPr>
          <p:nvPr/>
        </p:nvSpPr>
        <p:spPr>
          <a:xfrm>
            <a:off x="274320" y="5999372"/>
            <a:ext cx="11633200" cy="731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uk-UA" sz="1900" dirty="0"/>
              <a:t>87,8 МВт ВЕС, 407,9 МВт СЕС — перебуває на окупованій території АРК, 138 МВт ВЕС — перебуває на окупованій території Донбасу. Загалом 633,7 МВт </a:t>
            </a:r>
            <a:r>
              <a:rPr lang="uk-UA" sz="1900" dirty="0" err="1"/>
              <a:t>потужностей</a:t>
            </a:r>
            <a:r>
              <a:rPr lang="uk-UA" sz="1900" dirty="0"/>
              <a:t> ВДЕ окуповані Росією.</a:t>
            </a:r>
          </a:p>
          <a:p>
            <a:pPr algn="just">
              <a:lnSpc>
                <a:spcPct val="110000"/>
              </a:lnSpc>
            </a:pPr>
            <a:r>
              <a:rPr lang="uk-UA" sz="1900" dirty="0"/>
              <a:t>внаслідок вторгнення РФ 2022 року Україна втратила 80% вітрових та 20% сонячних електростанцій.</a:t>
            </a:r>
          </a:p>
          <a:p>
            <a:pPr algn="just"/>
            <a:endParaRPr lang="uk-UA" sz="1400" dirty="0"/>
          </a:p>
          <a:p>
            <a:pPr algn="just"/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356583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6CB38-AAB8-9B07-F824-2F3AADB19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194" y="1"/>
            <a:ext cx="11559566" cy="895545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+mn-lt"/>
              </a:rPr>
              <a:t>Пошкодження енергетичної інфраструктури </a:t>
            </a:r>
            <a:endParaRPr lang="x-none" sz="3600" dirty="0">
              <a:latin typeface="+mn-lt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DB23A770-85F0-73D2-8017-AF869AB66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241" y="1404595"/>
            <a:ext cx="7513372" cy="5001602"/>
          </a:xfrm>
        </p:spPr>
        <p:txBody>
          <a:bodyPr>
            <a:normAutofit/>
          </a:bodyPr>
          <a:lstStyle/>
          <a:p>
            <a:pPr algn="l"/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Як писав УНІАН, через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суттєві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руйнування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енергетичної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інфраструктури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поточна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ситуація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в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енергетиці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значно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гірша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,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ніж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узимку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2022-2023 року. За словами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міністра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енергетики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Германа Галущенка,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загальні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втрати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системи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становлять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до 9 ГВт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потужності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.</a:t>
            </a:r>
          </a:p>
          <a:p>
            <a:pPr algn="l"/>
            <a:endParaRPr lang="ru-RU" b="0" i="0" dirty="0">
              <a:solidFill>
                <a:srgbClr val="25252C"/>
              </a:solidFill>
              <a:effectLst/>
              <a:latin typeface="Inter"/>
            </a:endParaRPr>
          </a:p>
          <a:p>
            <a:pPr algn="l"/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Щоб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покращити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ситуацію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в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енергосистемі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,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українська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влада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"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одночасно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працює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з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двох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сторін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":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відновлює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генерацію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та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зменшує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</a:t>
            </a:r>
            <a:r>
              <a:rPr lang="ru-RU" b="0" i="0" dirty="0" err="1">
                <a:solidFill>
                  <a:srgbClr val="25252C"/>
                </a:solidFill>
                <a:effectLst/>
                <a:latin typeface="Inter"/>
              </a:rPr>
              <a:t>споживання</a:t>
            </a:r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.</a:t>
            </a:r>
          </a:p>
          <a:p>
            <a:pPr algn="just"/>
            <a:r>
              <a:rPr lang="ru-RU" b="0" i="0" dirty="0">
                <a:solidFill>
                  <a:srgbClr val="25252C"/>
                </a:solidFill>
                <a:effectLst/>
                <a:latin typeface="Inter"/>
              </a:rPr>
              <a:t> </a:t>
            </a:r>
            <a:r>
              <a:rPr lang="en-US" b="0" i="0" dirty="0">
                <a:solidFill>
                  <a:srgbClr val="25252C"/>
                </a:solidFill>
                <a:effectLst/>
                <a:latin typeface="Inter"/>
                <a:hlinkClick r:id="rId2"/>
              </a:rPr>
              <a:t>https://www.unian.ua/economics/energetics/vidklyuchennya-svitla-budut-ne-strashni-denis-shmigal-anonsuvav-granti-na-sonyachni-paneli-12659592.html</a:t>
            </a:r>
            <a:endParaRPr lang="uk-UA" b="0" i="0" dirty="0">
              <a:solidFill>
                <a:srgbClr val="25252C"/>
              </a:solidFill>
              <a:effectLst/>
              <a:latin typeface="Inter"/>
            </a:endParaRPr>
          </a:p>
          <a:p>
            <a:pPr algn="l"/>
            <a:endParaRPr lang="ru-RU" b="0" i="0" dirty="0">
              <a:solidFill>
                <a:srgbClr val="25252C"/>
              </a:solidFill>
              <a:effectLst/>
              <a:latin typeface="Inter"/>
            </a:endParaRPr>
          </a:p>
        </p:txBody>
      </p:sp>
      <p:pic>
        <p:nvPicPr>
          <p:cNvPr id="5122" name="Picture 2" descr="Російські атаки пошкодили половину енергетичної інфраструктури України">
            <a:extLst>
              <a:ext uri="{FF2B5EF4-FFF2-40B4-BE49-F238E27FC236}">
                <a16:creationId xmlns:a16="http://schemas.microsoft.com/office/drawing/2014/main" xmlns="" id="{77D9C18D-C485-01E4-2DC4-5145A2910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13" y="1243081"/>
            <a:ext cx="3072147" cy="172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осія вночі атакувала два обʼєкти енергетичної інфраструктури: деталі -  Главком">
            <a:extLst>
              <a:ext uri="{FF2B5EF4-FFF2-40B4-BE49-F238E27FC236}">
                <a16:creationId xmlns:a16="http://schemas.microsoft.com/office/drawing/2014/main" xmlns="" id="{EDEB06C0-66B9-0A76-CB79-CE05C3DD8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43" y="3067922"/>
            <a:ext cx="3085917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Росіяни вдарили по об'єктах критичної і водної інфраструктури Кривого Рогу:  є серйозні руйнування - портал новин LB.ua">
            <a:extLst>
              <a:ext uri="{FF2B5EF4-FFF2-40B4-BE49-F238E27FC236}">
                <a16:creationId xmlns:a16="http://schemas.microsoft.com/office/drawing/2014/main" xmlns="" id="{9C14BDC1-EE90-5A9F-9B41-3C024BE86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42" y="4945832"/>
            <a:ext cx="3085917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04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6CB38-AAB8-9B07-F824-2F3AADB19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16" y="1"/>
            <a:ext cx="11832944" cy="895545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+mn-lt"/>
              </a:rPr>
              <a:t>Аналіз графіків електричного навантаження</a:t>
            </a:r>
            <a:endParaRPr lang="x-none" sz="3600" dirty="0">
              <a:latin typeface="+mn-lt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B7C56B70-8AD4-BEC0-3173-5FB92D7D4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2CE32F7-CE74-777E-8DF3-386883340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45" y="993301"/>
            <a:ext cx="9470309" cy="54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67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6CB38-AAB8-9B07-F824-2F3AADB19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031" y="405353"/>
            <a:ext cx="10355136" cy="848412"/>
          </a:xfrm>
        </p:spPr>
        <p:txBody>
          <a:bodyPr>
            <a:noAutofit/>
          </a:bodyPr>
          <a:lstStyle/>
          <a:p>
            <a:r>
              <a:rPr lang="uk-UA" sz="4400" b="1" i="0" dirty="0" err="1">
                <a:effectLst/>
                <a:latin typeface="Gotham Pro"/>
              </a:rPr>
              <a:t>Бензо</a:t>
            </a:r>
            <a:r>
              <a:rPr lang="uk-UA" sz="4400" b="1" i="0" dirty="0">
                <a:effectLst/>
                <a:latin typeface="Gotham Pro"/>
              </a:rPr>
              <a:t> та дизель генератори </a:t>
            </a:r>
            <a:endParaRPr lang="x-none" sz="4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1889D67-6223-E834-0011-5C83EDA0C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8119" y="1432875"/>
            <a:ext cx="5618376" cy="1687398"/>
          </a:xfrm>
        </p:spPr>
        <p:txBody>
          <a:bodyPr>
            <a:normAutofit fontScale="40000" lnSpcReduction="20000"/>
          </a:bodyPr>
          <a:lstStyle/>
          <a:p>
            <a:r>
              <a:rPr lang="uk-UA" sz="7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Переваги: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uk-UA" sz="6000" b="1" dirty="0">
                <a:solidFill>
                  <a:srgbClr val="1A20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Мобільність, відносно мала вага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uk-UA" sz="6000" b="1" dirty="0">
                <a:solidFill>
                  <a:srgbClr val="1A20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Простота в експлуатації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uk-UA" sz="6000" b="1" dirty="0">
                <a:solidFill>
                  <a:srgbClr val="1A20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Відносно невелика вартість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4CAA0E73-5E34-0C9F-8BE4-7C9C93AB9CD0}"/>
              </a:ext>
            </a:extLst>
          </p:cNvPr>
          <p:cNvSpPr txBox="1">
            <a:spLocks/>
          </p:cNvSpPr>
          <p:nvPr/>
        </p:nvSpPr>
        <p:spPr>
          <a:xfrm>
            <a:off x="8135332" y="5821893"/>
            <a:ext cx="2420908" cy="507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2841F61-BE75-AC2B-DCE0-BAFA80792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0" y="2313633"/>
            <a:ext cx="3733666" cy="3328352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733ED2F-8D2F-B60C-8AE1-67DFF9A96AD4}"/>
              </a:ext>
            </a:extLst>
          </p:cNvPr>
          <p:cNvSpPr txBox="1">
            <a:spLocks/>
          </p:cNvSpPr>
          <p:nvPr/>
        </p:nvSpPr>
        <p:spPr>
          <a:xfrm>
            <a:off x="5458119" y="3120272"/>
            <a:ext cx="5618376" cy="3110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000" b="1" dirty="0">
                <a:solidFill>
                  <a:srgbClr val="1A2024"/>
                </a:solidFill>
                <a:latin typeface="Inter"/>
              </a:rPr>
              <a:t>Недоліки: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uk-UA" b="1" dirty="0">
                <a:solidFill>
                  <a:srgbClr val="1A2024"/>
                </a:solidFill>
              </a:rPr>
              <a:t>Велика собівартість електроенергії, що виробляється (22-34 грн./кВт*год)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uk-UA" b="1" dirty="0"/>
              <a:t>Забруднює довкілля викидами </a:t>
            </a:r>
            <a:r>
              <a:rPr lang="en-US" b="1" dirty="0"/>
              <a:t>(CO2, CO, NOx,</a:t>
            </a:r>
            <a:r>
              <a:rPr lang="uk-UA" b="1" dirty="0"/>
              <a:t> дрібнодисперсний пил тощо</a:t>
            </a:r>
            <a:r>
              <a:rPr lang="en-US" b="1" dirty="0"/>
              <a:t>)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uk-UA" b="1" dirty="0"/>
              <a:t>Утворює багато шуму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uk-UA" b="1" dirty="0"/>
              <a:t>Відносно великі витрати на обслуговування.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32961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0453884-C757-3805-DBB2-BC5908778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21" y="1600200"/>
            <a:ext cx="5572043" cy="4225565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E716E53C-D303-C286-E3CB-A05E21DB92F7}"/>
              </a:ext>
            </a:extLst>
          </p:cNvPr>
          <p:cNvSpPr txBox="1">
            <a:spLocks/>
          </p:cNvSpPr>
          <p:nvPr/>
        </p:nvSpPr>
        <p:spPr>
          <a:xfrm>
            <a:off x="362645" y="1168925"/>
            <a:ext cx="5584676" cy="3506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7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Переваги: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uk-UA" sz="6000" b="1" dirty="0">
                <a:solidFill>
                  <a:srgbClr val="1A20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Висока надійність, довгий термін служби (до 30 років)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uk-UA" sz="6000" b="1" dirty="0">
                <a:solidFill>
                  <a:srgbClr val="1A20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Простота в експлуатації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uk-UA" sz="6000" b="1" dirty="0">
                <a:solidFill>
                  <a:srgbClr val="1A20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Відносно невелика собівартість електроенергії, що виробляється (2,8-3,2 грн./кВт*год)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uk-UA" sz="6000" b="1" dirty="0">
                <a:solidFill>
                  <a:srgbClr val="1A20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забруднюють довкілля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7E260AD8-EEEF-9710-A61C-8C544DD97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460" y="100236"/>
            <a:ext cx="9310540" cy="1065355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00B050"/>
                </a:solidFill>
                <a:latin typeface="Gotham Pro"/>
              </a:rPr>
              <a:t>Сонячні панелі </a:t>
            </a:r>
            <a:endParaRPr lang="x-none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21C92002-13F1-A84C-51DF-993EAD94DC24}"/>
              </a:ext>
            </a:extLst>
          </p:cNvPr>
          <p:cNvSpPr txBox="1">
            <a:spLocks/>
          </p:cNvSpPr>
          <p:nvPr/>
        </p:nvSpPr>
        <p:spPr>
          <a:xfrm>
            <a:off x="214316" y="4675681"/>
            <a:ext cx="5881684" cy="19607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>
                <a:solidFill>
                  <a:srgbClr val="1A2024"/>
                </a:solidFill>
                <a:latin typeface="Inter"/>
              </a:rPr>
              <a:t>Недоліки: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uk-UA" sz="2800" b="1" dirty="0">
                <a:solidFill>
                  <a:srgbClr val="1A2024"/>
                </a:solidFill>
              </a:rPr>
              <a:t>Працюють тільки вдень 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uk-UA" sz="2800" b="1" dirty="0"/>
              <a:t>Відносно велика  інвестиційна вартість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294872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6CB38-AAB8-9B07-F824-2F3AADB19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4881"/>
            <a:ext cx="9144000" cy="3860799"/>
          </a:xfrm>
        </p:spPr>
        <p:txBody>
          <a:bodyPr>
            <a:normAutofit fontScale="90000"/>
          </a:bodyPr>
          <a:lstStyle/>
          <a:p>
            <a:pPr marL="376555" marR="668655" indent="-6350">
              <a:lnSpc>
                <a:spcPct val="107000"/>
              </a:lnSpc>
              <a:spcAft>
                <a:spcPts val="430"/>
              </a:spcAft>
            </a:pPr>
            <a:r>
              <a:rPr lang="ru-RU" sz="3200" b="1" dirty="0">
                <a:latin typeface="+mn-lt"/>
              </a:rPr>
              <a:t>ЗАКОН УКРАЇНИ </a:t>
            </a:r>
            <a:r>
              <a:rPr lang="ru-RU" sz="1800" b="1" dirty="0">
                <a:latin typeface="+mn-lt"/>
              </a:rPr>
              <a:t/>
            </a:r>
            <a:br>
              <a:rPr lang="ru-RU" sz="1800" b="1" dirty="0">
                <a:latin typeface="+mn-lt"/>
              </a:rPr>
            </a:br>
            <a:r>
              <a:rPr lang="ru-RU" sz="3200" b="1" i="0" dirty="0">
                <a:effectLst/>
                <a:latin typeface="Gotham Pro"/>
              </a:rPr>
              <a:t> Про </a:t>
            </a:r>
            <a:r>
              <a:rPr lang="ru-RU" sz="3200" b="1" i="0" dirty="0" err="1">
                <a:effectLst/>
                <a:latin typeface="Gotham Pro"/>
              </a:rPr>
              <a:t>внесення</a:t>
            </a:r>
            <a:r>
              <a:rPr lang="ru-RU" sz="3200" b="1" i="0" dirty="0">
                <a:effectLst/>
                <a:latin typeface="Gotham Pro"/>
              </a:rPr>
              <a:t> </a:t>
            </a:r>
            <a:r>
              <a:rPr lang="ru-RU" sz="3200" b="1" i="0" dirty="0" err="1">
                <a:effectLst/>
                <a:latin typeface="Gotham Pro"/>
              </a:rPr>
              <a:t>змін</a:t>
            </a:r>
            <a:r>
              <a:rPr lang="ru-RU" sz="3200" b="1" i="0" dirty="0">
                <a:effectLst/>
                <a:latin typeface="Gotham Pro"/>
              </a:rPr>
              <a:t> до </a:t>
            </a:r>
            <a:r>
              <a:rPr lang="ru-RU" sz="3200" b="1" i="0" dirty="0" err="1">
                <a:effectLst/>
                <a:latin typeface="Gotham Pro"/>
              </a:rPr>
              <a:t>статті</a:t>
            </a:r>
            <a:r>
              <a:rPr lang="ru-RU" sz="3200" b="1" i="0" dirty="0">
                <a:effectLst/>
                <a:latin typeface="Gotham Pro"/>
              </a:rPr>
              <a:t> 9-1 Закону </a:t>
            </a:r>
            <a:r>
              <a:rPr lang="ru-RU" sz="3200" b="1" i="0" dirty="0" err="1">
                <a:effectLst/>
                <a:latin typeface="Gotham Pro"/>
              </a:rPr>
              <a:t>України</a:t>
            </a:r>
            <a:r>
              <a:rPr lang="ru-RU" sz="3200" b="1" i="0" dirty="0">
                <a:effectLst/>
                <a:latin typeface="Gotham Pro"/>
              </a:rPr>
              <a:t> </a:t>
            </a:r>
            <a:r>
              <a:rPr lang="ru-RU" sz="3200" b="1" i="0" dirty="0">
                <a:solidFill>
                  <a:srgbClr val="00B050"/>
                </a:solidFill>
                <a:effectLst/>
                <a:latin typeface="Gotham Pro"/>
              </a:rPr>
              <a:t>"Про </a:t>
            </a:r>
            <a:r>
              <a:rPr lang="ru-RU" sz="3200" b="1" i="0" dirty="0" err="1">
                <a:solidFill>
                  <a:srgbClr val="00B050"/>
                </a:solidFill>
                <a:effectLst/>
                <a:latin typeface="Gotham Pro"/>
              </a:rPr>
              <a:t>альтернативні</a:t>
            </a:r>
            <a:r>
              <a:rPr lang="ru-RU" sz="3200" b="1" i="0" dirty="0">
                <a:solidFill>
                  <a:srgbClr val="00B050"/>
                </a:solidFill>
                <a:effectLst/>
                <a:latin typeface="Gotham Pro"/>
              </a:rPr>
              <a:t> </a:t>
            </a:r>
            <a:r>
              <a:rPr lang="ru-RU" sz="3200" b="1" i="0" dirty="0" err="1">
                <a:solidFill>
                  <a:srgbClr val="00B050"/>
                </a:solidFill>
                <a:effectLst/>
                <a:latin typeface="Gotham Pro"/>
              </a:rPr>
              <a:t>джерела</a:t>
            </a:r>
            <a:r>
              <a:rPr lang="ru-RU" sz="3200" b="1" i="0" dirty="0">
                <a:solidFill>
                  <a:srgbClr val="00B050"/>
                </a:solidFill>
                <a:effectLst/>
                <a:latin typeface="Gotham Pro"/>
              </a:rPr>
              <a:t> </a:t>
            </a:r>
            <a:r>
              <a:rPr lang="ru-RU" sz="3200" b="1" i="0" dirty="0" err="1">
                <a:solidFill>
                  <a:srgbClr val="00B050"/>
                </a:solidFill>
                <a:effectLst/>
                <a:latin typeface="Gotham Pro"/>
              </a:rPr>
              <a:t>енергії</a:t>
            </a:r>
            <a:r>
              <a:rPr lang="ru-RU" sz="3200" b="1" i="0" dirty="0">
                <a:solidFill>
                  <a:srgbClr val="00B050"/>
                </a:solidFill>
                <a:effectLst/>
                <a:latin typeface="Gotham Pro"/>
              </a:rPr>
              <a:t>" </a:t>
            </a:r>
            <a:r>
              <a:rPr lang="ru-RU" sz="3200" b="1" i="0" dirty="0" err="1">
                <a:effectLst/>
                <a:latin typeface="Gotham Pro"/>
              </a:rPr>
              <a:t>щодо</a:t>
            </a:r>
            <a:r>
              <a:rPr lang="ru-RU" sz="3200" b="1" i="0" dirty="0">
                <a:effectLst/>
                <a:latin typeface="Gotham Pro"/>
              </a:rPr>
              <a:t> </a:t>
            </a:r>
            <a:r>
              <a:rPr lang="ru-RU" sz="3200" b="1" i="0" dirty="0" err="1">
                <a:effectLst/>
                <a:latin typeface="Gotham Pro"/>
              </a:rPr>
              <a:t>врегулювання</a:t>
            </a:r>
            <a:r>
              <a:rPr lang="ru-RU" sz="3200" b="1" i="0" dirty="0">
                <a:effectLst/>
                <a:latin typeface="Gotham Pro"/>
              </a:rPr>
              <a:t> </a:t>
            </a:r>
            <a:r>
              <a:rPr lang="ru-RU" sz="3200" b="1" i="0" dirty="0" err="1">
                <a:effectLst/>
                <a:latin typeface="Gotham Pro"/>
              </a:rPr>
              <a:t>питання</a:t>
            </a:r>
            <a:r>
              <a:rPr lang="ru-RU" sz="3200" b="1" i="0" dirty="0">
                <a:effectLst/>
                <a:latin typeface="Gotham Pro"/>
              </a:rPr>
              <a:t> </a:t>
            </a:r>
            <a:r>
              <a:rPr lang="ru-RU" sz="3200" b="1" i="0" dirty="0" err="1">
                <a:effectLst/>
                <a:latin typeface="Gotham Pro"/>
              </a:rPr>
              <a:t>генерації</a:t>
            </a:r>
            <a:r>
              <a:rPr lang="ru-RU" sz="3200" b="1" i="0" dirty="0">
                <a:effectLst/>
                <a:latin typeface="Gotham Pro"/>
              </a:rPr>
              <a:t> </a:t>
            </a:r>
            <a:r>
              <a:rPr lang="ru-RU" sz="3200" b="1" i="0" dirty="0" err="1">
                <a:effectLst/>
                <a:latin typeface="Gotham Pro"/>
              </a:rPr>
              <a:t>електричної</a:t>
            </a:r>
            <a:r>
              <a:rPr lang="ru-RU" sz="3200" b="1" i="0" dirty="0">
                <a:effectLst/>
                <a:latin typeface="Gotham Pro"/>
              </a:rPr>
              <a:t> </a:t>
            </a:r>
            <a:r>
              <a:rPr lang="ru-RU" sz="3200" b="1" i="0" dirty="0" err="1">
                <a:effectLst/>
                <a:latin typeface="Gotham Pro"/>
              </a:rPr>
              <a:t>енергії</a:t>
            </a:r>
            <a:r>
              <a:rPr lang="ru-RU" sz="3200" b="1" i="0" dirty="0">
                <a:effectLst/>
                <a:latin typeface="Gotham Pro"/>
              </a:rPr>
              <a:t> </a:t>
            </a:r>
            <a:r>
              <a:rPr lang="ru-RU" sz="3200" b="1" i="0" dirty="0" err="1">
                <a:effectLst/>
                <a:latin typeface="Gotham Pro"/>
              </a:rPr>
              <a:t>приватними</a:t>
            </a:r>
            <a:r>
              <a:rPr lang="ru-RU" sz="3200" b="1" i="0" dirty="0">
                <a:effectLst/>
                <a:latin typeface="Gotham Pro"/>
              </a:rPr>
              <a:t> </a:t>
            </a:r>
            <a:r>
              <a:rPr lang="ru-RU" sz="3200" b="1" i="0" dirty="0" err="1">
                <a:effectLst/>
                <a:latin typeface="Gotham Pro"/>
              </a:rPr>
              <a:t>домогосподарствами</a:t>
            </a:r>
            <a:r>
              <a:rPr lang="ru-RU" sz="3200" b="1" i="0" dirty="0">
                <a:effectLst/>
                <a:latin typeface="Gotham Pro"/>
              </a:rPr>
              <a:t/>
            </a:r>
            <a:br>
              <a:rPr lang="ru-RU" sz="3200" b="1" i="0" dirty="0">
                <a:effectLst/>
                <a:latin typeface="Gotham Pro"/>
              </a:rPr>
            </a:br>
            <a:r>
              <a:rPr lang="ru-RU" sz="2200" b="1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№ 2755-VIII </a:t>
            </a:r>
            <a:r>
              <a:rPr lang="ru-RU" sz="2200" b="1" kern="1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від</a:t>
            </a:r>
            <a:r>
              <a:rPr lang="ru-RU" sz="2200" b="1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11 липня 2019 року</a:t>
            </a:r>
            <a:r>
              <a:rPr lang="ru-RU" sz="32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0" i="0" dirty="0">
                <a:effectLst/>
                <a:latin typeface="Gotham Pro"/>
              </a:rPr>
              <a:t/>
            </a:r>
            <a:br>
              <a:rPr lang="ru-RU" sz="3200" b="0" i="0" dirty="0">
                <a:effectLst/>
                <a:latin typeface="Gotham Pro"/>
              </a:rPr>
            </a:br>
            <a:endParaRPr lang="x-none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1889D67-6223-E834-0011-5C83EDA0C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6496"/>
            <a:ext cx="9144000" cy="206289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Для </a:t>
            </a:r>
            <a:r>
              <a:rPr lang="ru-RU" dirty="0" err="1"/>
              <a:t>сонячних</a:t>
            </a:r>
            <a:r>
              <a:rPr lang="ru-RU" dirty="0"/>
              <a:t> </a:t>
            </a:r>
            <a:r>
              <a:rPr lang="ru-RU" dirty="0" err="1"/>
              <a:t>станцій</a:t>
            </a:r>
            <a:r>
              <a:rPr lang="ru-RU" dirty="0"/>
              <a:t> 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домогосподарств</a:t>
            </a:r>
            <a:r>
              <a:rPr lang="ru-RU" dirty="0"/>
              <a:t> ставка ЗТ становить:</a:t>
            </a:r>
          </a:p>
          <a:p>
            <a:endParaRPr lang="ru-RU" dirty="0"/>
          </a:p>
          <a:p>
            <a:r>
              <a:rPr lang="ru-RU" b="1" dirty="0"/>
              <a:t>0,164 </a:t>
            </a:r>
            <a:r>
              <a:rPr lang="ru-RU" b="1" dirty="0" err="1"/>
              <a:t>євро</a:t>
            </a:r>
            <a:r>
              <a:rPr lang="ru-RU" b="1" dirty="0"/>
              <a:t> </a:t>
            </a:r>
            <a:r>
              <a:rPr lang="ru-RU" dirty="0"/>
              <a:t>без ПДВ за 1 </a:t>
            </a:r>
            <a:r>
              <a:rPr lang="ru-RU" dirty="0" err="1"/>
              <a:t>кВт•год</a:t>
            </a:r>
            <a:r>
              <a:rPr lang="ru-RU" dirty="0"/>
              <a:t>. — при </a:t>
            </a:r>
            <a:r>
              <a:rPr lang="ru-RU" dirty="0" err="1"/>
              <a:t>введенні</a:t>
            </a:r>
            <a:r>
              <a:rPr lang="ru-RU" dirty="0"/>
              <a:t> </a:t>
            </a:r>
            <a:r>
              <a:rPr lang="ru-RU" dirty="0" err="1"/>
              <a:t>станції</a:t>
            </a:r>
            <a:r>
              <a:rPr lang="ru-RU" dirty="0"/>
              <a:t> в </a:t>
            </a:r>
            <a:r>
              <a:rPr lang="ru-RU" dirty="0" err="1"/>
              <a:t>експлуатацію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2020-2024 р.;</a:t>
            </a:r>
          </a:p>
          <a:p>
            <a:r>
              <a:rPr lang="ru-RU" b="1" dirty="0"/>
              <a:t>0,14 </a:t>
            </a:r>
            <a:r>
              <a:rPr lang="ru-RU" b="1" dirty="0" err="1"/>
              <a:t>євро</a:t>
            </a:r>
            <a:r>
              <a:rPr lang="ru-RU" b="1" dirty="0"/>
              <a:t> </a:t>
            </a:r>
            <a:r>
              <a:rPr lang="ru-RU" dirty="0"/>
              <a:t>без ПДВ за 1 </a:t>
            </a:r>
            <a:r>
              <a:rPr lang="ru-RU" dirty="0" err="1"/>
              <a:t>кВт•год</a:t>
            </a:r>
            <a:r>
              <a:rPr lang="ru-RU" dirty="0"/>
              <a:t>. при </a:t>
            </a:r>
            <a:r>
              <a:rPr lang="ru-RU" dirty="0" err="1"/>
              <a:t>введенні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в </a:t>
            </a:r>
            <a:r>
              <a:rPr lang="ru-RU" dirty="0" err="1"/>
              <a:t>експлуатацію</a:t>
            </a:r>
            <a:r>
              <a:rPr lang="ru-RU" dirty="0"/>
              <a:t> з початку 2025 до </a:t>
            </a:r>
            <a:r>
              <a:rPr lang="ru-RU" dirty="0" err="1"/>
              <a:t>кінця</a:t>
            </a:r>
            <a:r>
              <a:rPr lang="ru-RU" dirty="0"/>
              <a:t> 2029 р.</a:t>
            </a:r>
            <a:endParaRPr lang="uk-UA" dirty="0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4CAA0E73-5E34-0C9F-8BE4-7C9C93AB9CD0}"/>
              </a:ext>
            </a:extLst>
          </p:cNvPr>
          <p:cNvSpPr txBox="1">
            <a:spLocks/>
          </p:cNvSpPr>
          <p:nvPr/>
        </p:nvSpPr>
        <p:spPr>
          <a:xfrm>
            <a:off x="-188536" y="487680"/>
            <a:ext cx="10727703" cy="634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https://zakon.rada.gov.ua/go/2755-19</a:t>
            </a:r>
            <a:endParaRPr lang="uk-UA" dirty="0"/>
          </a:p>
          <a:p>
            <a:endParaRPr lang="uk-UA" dirty="0"/>
          </a:p>
        </p:txBody>
      </p:sp>
      <p:pic>
        <p:nvPicPr>
          <p:cNvPr id="6" name="Picture 727">
            <a:extLst>
              <a:ext uri="{FF2B5EF4-FFF2-40B4-BE49-F238E27FC236}">
                <a16:creationId xmlns:a16="http://schemas.microsoft.com/office/drawing/2014/main" xmlns="" id="{38ED325E-3064-525D-5448-516664DF19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029361" y="252017"/>
            <a:ext cx="952472" cy="97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48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6CB38-AAB8-9B07-F824-2F3AADB19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936" y="451803"/>
            <a:ext cx="9453303" cy="801962"/>
          </a:xfrm>
        </p:spPr>
        <p:txBody>
          <a:bodyPr>
            <a:normAutofit fontScale="90000"/>
          </a:bodyPr>
          <a:lstStyle/>
          <a:p>
            <a:pPr marL="295275" marR="9525" indent="279400" algn="l">
              <a:lnSpc>
                <a:spcPct val="107000"/>
              </a:lnSpc>
              <a:spcAft>
                <a:spcPts val="2490"/>
              </a:spcAft>
            </a:pPr>
            <a:r>
              <a:rPr lang="en-US" sz="2800" u="sng" kern="100" dirty="0">
                <a:solidFill>
                  <a:srgbClr val="0563C1"/>
                </a:solidFill>
                <a:effectLst/>
                <a:uFill>
                  <a:solidFill>
                    <a:srgbClr val="333333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https://zakon.rada</a:t>
            </a:r>
            <a:r>
              <a:rPr lang="en-US" sz="2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.g</a:t>
            </a:r>
            <a:r>
              <a:rPr lang="en-US" sz="2800" u="sng" kern="100" dirty="0">
                <a:solidFill>
                  <a:srgbClr val="0563C1"/>
                </a:solidFill>
                <a:effectLst/>
                <a:uFill>
                  <a:solidFill>
                    <a:srgbClr val="333333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ov.ua/</a:t>
            </a:r>
            <a:r>
              <a:rPr lang="en-US" sz="2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</a:t>
            </a:r>
            <a:r>
              <a:rPr lang="en-US" sz="2800" u="sng" kern="100" dirty="0">
                <a:solidFill>
                  <a:schemeClr val="accent1"/>
                </a:solidFill>
                <a:effectLst/>
                <a:uFill>
                  <a:solidFill>
                    <a:srgbClr val="333333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o/v0178874-24</a:t>
            </a:r>
            <a:r>
              <a:rPr lang="uk-UA" sz="1800" i="1" u="sng" kern="100" dirty="0">
                <a:solidFill>
                  <a:srgbClr val="333333"/>
                </a:solidFill>
                <a:effectLst/>
                <a:uFill>
                  <a:solidFill>
                    <a:srgbClr val="333333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i="1" u="sng" kern="100" dirty="0">
                <a:solidFill>
                  <a:srgbClr val="333333"/>
                </a:solidFill>
                <a:effectLst/>
                <a:uFill>
                  <a:solidFill>
                    <a:srgbClr val="333333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1800" u="sng" kern="1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4CAA0E73-5E34-0C9F-8BE4-7C9C93AB9CD0}"/>
              </a:ext>
            </a:extLst>
          </p:cNvPr>
          <p:cNvSpPr txBox="1">
            <a:spLocks/>
          </p:cNvSpPr>
          <p:nvPr/>
        </p:nvSpPr>
        <p:spPr>
          <a:xfrm>
            <a:off x="3606798" y="6065520"/>
            <a:ext cx="6949441" cy="629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2F3F856F-73D6-20BA-4B43-681EF82E2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035" y="1875934"/>
            <a:ext cx="11114201" cy="4982065"/>
          </a:xfrm>
        </p:spPr>
        <p:txBody>
          <a:bodyPr/>
          <a:lstStyle/>
          <a:p>
            <a:r>
              <a:rPr lang="ru-RU" sz="4000" b="1" dirty="0">
                <a:effectLst/>
              </a:rPr>
              <a:t>ПОСТАНОВА НКРЕКП</a:t>
            </a:r>
          </a:p>
          <a:p>
            <a:r>
              <a:rPr lang="ru-RU" b="1" dirty="0">
                <a:effectLst/>
              </a:rPr>
              <a:t>№ 178 </a:t>
            </a:r>
            <a:r>
              <a:rPr lang="ru-RU" b="1" dirty="0" err="1">
                <a:effectLst/>
              </a:rPr>
              <a:t>від</a:t>
            </a:r>
            <a:r>
              <a:rPr lang="ru-RU" b="1" dirty="0">
                <a:effectLst/>
              </a:rPr>
              <a:t> 24.01.2024</a:t>
            </a:r>
            <a:endParaRPr lang="ru-RU" b="1" dirty="0"/>
          </a:p>
          <a:p>
            <a:r>
              <a:rPr lang="ru-RU" sz="3200" b="1" dirty="0">
                <a:effectLst/>
              </a:rPr>
              <a:t>Про </a:t>
            </a:r>
            <a:r>
              <a:rPr lang="ru-RU" sz="3200" b="1" dirty="0" err="1">
                <a:effectLst/>
              </a:rPr>
              <a:t>внесення</a:t>
            </a:r>
            <a:r>
              <a:rPr lang="ru-RU" sz="3200" b="1" dirty="0">
                <a:effectLst/>
              </a:rPr>
              <a:t> </a:t>
            </a:r>
            <a:r>
              <a:rPr lang="ru-RU" sz="3200" b="1" dirty="0" err="1">
                <a:effectLst/>
              </a:rPr>
              <a:t>змін</a:t>
            </a:r>
            <a:r>
              <a:rPr lang="ru-RU" sz="3200" b="1" dirty="0">
                <a:effectLst/>
              </a:rPr>
              <a:t> до </a:t>
            </a:r>
            <a:r>
              <a:rPr lang="ru-RU" sz="3200" b="1" dirty="0" err="1">
                <a:effectLst/>
              </a:rPr>
              <a:t>деяких</a:t>
            </a:r>
            <a:r>
              <a:rPr lang="ru-RU" sz="3200" b="1" dirty="0">
                <a:effectLst/>
              </a:rPr>
              <a:t> постанов </a:t>
            </a:r>
            <a:r>
              <a:rPr lang="ru-RU" sz="3200" b="1" dirty="0" err="1">
                <a:effectLst/>
              </a:rPr>
              <a:t>Національної</a:t>
            </a:r>
            <a:r>
              <a:rPr lang="ru-RU" sz="3200" b="1" dirty="0">
                <a:effectLst/>
              </a:rPr>
              <a:t> </a:t>
            </a:r>
            <a:r>
              <a:rPr lang="ru-RU" sz="3200" b="1" dirty="0" err="1">
                <a:effectLst/>
              </a:rPr>
              <a:t>комісії</a:t>
            </a:r>
            <a:r>
              <a:rPr lang="ru-RU" sz="3200" b="1" dirty="0">
                <a:effectLst/>
              </a:rPr>
              <a:t>, </a:t>
            </a:r>
            <a:r>
              <a:rPr lang="ru-RU" sz="3200" b="1" dirty="0" err="1">
                <a:effectLst/>
              </a:rPr>
              <a:t>що</a:t>
            </a:r>
            <a:r>
              <a:rPr lang="ru-RU" sz="3200" b="1" dirty="0">
                <a:effectLst/>
              </a:rPr>
              <a:t> </a:t>
            </a:r>
            <a:r>
              <a:rPr lang="ru-RU" sz="3200" b="1" dirty="0" err="1">
                <a:effectLst/>
              </a:rPr>
              <a:t>здійснює</a:t>
            </a:r>
            <a:r>
              <a:rPr lang="ru-RU" sz="3200" b="1" dirty="0">
                <a:effectLst/>
              </a:rPr>
              <a:t> </a:t>
            </a:r>
            <a:r>
              <a:rPr lang="ru-RU" sz="3200" b="1" dirty="0" err="1">
                <a:effectLst/>
              </a:rPr>
              <a:t>державне</a:t>
            </a:r>
            <a:r>
              <a:rPr lang="ru-RU" sz="3200" b="1" dirty="0">
                <a:effectLst/>
              </a:rPr>
              <a:t> </a:t>
            </a:r>
            <a:r>
              <a:rPr lang="ru-RU" sz="3200" b="1" dirty="0" err="1">
                <a:effectLst/>
              </a:rPr>
              <a:t>регулювання</a:t>
            </a:r>
            <a:r>
              <a:rPr lang="ru-RU" sz="3200" b="1" dirty="0">
                <a:effectLst/>
              </a:rPr>
              <a:t> у сферах </a:t>
            </a:r>
            <a:r>
              <a:rPr lang="ru-RU" sz="3200" b="1" dirty="0" err="1">
                <a:effectLst/>
              </a:rPr>
              <a:t>енергетики</a:t>
            </a:r>
            <a:r>
              <a:rPr lang="ru-RU" sz="3200" b="1" dirty="0">
                <a:effectLst/>
              </a:rPr>
              <a:t> та </a:t>
            </a:r>
            <a:r>
              <a:rPr lang="ru-RU" sz="3200" b="1" dirty="0" err="1">
                <a:effectLst/>
              </a:rPr>
              <a:t>комунальних</a:t>
            </a:r>
            <a:r>
              <a:rPr lang="ru-RU" sz="3200" b="1" dirty="0">
                <a:effectLst/>
              </a:rPr>
              <a:t> </a:t>
            </a:r>
            <a:r>
              <a:rPr lang="ru-RU" sz="3200" b="1" dirty="0" err="1">
                <a:effectLst/>
              </a:rPr>
              <a:t>послуг</a:t>
            </a:r>
            <a:endParaRPr lang="ru-RU" sz="3200" b="1" dirty="0">
              <a:effectLst/>
            </a:endParaRPr>
          </a:p>
          <a:p>
            <a:endParaRPr lang="ru-RU" dirty="0"/>
          </a:p>
          <a:p>
            <a:r>
              <a:rPr lang="ru-RU" sz="2800" dirty="0"/>
              <a:t>Затвердила Порядок </a:t>
            </a:r>
            <a:r>
              <a:rPr lang="ru-RU" sz="2800" dirty="0" err="1"/>
              <a:t>купівлі</a:t>
            </a:r>
            <a:r>
              <a:rPr lang="ru-RU" sz="2800" dirty="0"/>
              <a:t> </a:t>
            </a:r>
            <a:r>
              <a:rPr lang="ru-RU" sz="2800" dirty="0" err="1"/>
              <a:t>гарантованим</a:t>
            </a:r>
            <a:r>
              <a:rPr lang="ru-RU" sz="2800" dirty="0"/>
              <a:t> </a:t>
            </a:r>
            <a:r>
              <a:rPr lang="ru-RU" sz="2800" dirty="0" err="1"/>
              <a:t>покупцем</a:t>
            </a:r>
            <a:r>
              <a:rPr lang="ru-RU" sz="2800" dirty="0"/>
              <a:t> </a:t>
            </a:r>
            <a:r>
              <a:rPr lang="ru-RU" sz="2800" dirty="0" err="1"/>
              <a:t>електричної</a:t>
            </a:r>
            <a:r>
              <a:rPr lang="ru-RU" sz="2800" dirty="0"/>
              <a:t> </a:t>
            </a:r>
            <a:r>
              <a:rPr lang="ru-RU" sz="2800" dirty="0" err="1"/>
              <a:t>енергії</a:t>
            </a:r>
            <a:r>
              <a:rPr lang="ru-RU" sz="2800" dirty="0"/>
              <a:t>, </a:t>
            </a:r>
            <a:r>
              <a:rPr lang="ru-RU" sz="2800" dirty="0" err="1"/>
              <a:t>виробленої</a:t>
            </a:r>
            <a:r>
              <a:rPr lang="ru-RU" sz="2800" dirty="0"/>
              <a:t> з </a:t>
            </a:r>
            <a:r>
              <a:rPr lang="ru-RU" sz="2800" dirty="0" err="1"/>
              <a:t>альтернативних</a:t>
            </a:r>
            <a:r>
              <a:rPr lang="ru-RU" sz="2800" dirty="0"/>
              <a:t> </a:t>
            </a:r>
            <a:r>
              <a:rPr lang="ru-RU" sz="2800" dirty="0" err="1"/>
              <a:t>джерел</a:t>
            </a:r>
            <a:r>
              <a:rPr lang="ru-RU" sz="2800" dirty="0"/>
              <a:t> </a:t>
            </a:r>
            <a:r>
              <a:rPr lang="ru-RU" sz="2800" dirty="0" err="1"/>
              <a:t>енергії</a:t>
            </a:r>
            <a:endParaRPr lang="x-none" sz="2800" dirty="0"/>
          </a:p>
        </p:txBody>
      </p:sp>
      <p:pic>
        <p:nvPicPr>
          <p:cNvPr id="3" name="Picture 9817">
            <a:extLst>
              <a:ext uri="{FF2B5EF4-FFF2-40B4-BE49-F238E27FC236}">
                <a16:creationId xmlns:a16="http://schemas.microsoft.com/office/drawing/2014/main" xmlns="" id="{CE4B181C-7A78-A3A9-2D1B-2357009A87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857249" y="407670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82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6CB38-AAB8-9B07-F824-2F3AADB19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606" y="1120502"/>
            <a:ext cx="11038788" cy="2080204"/>
          </a:xfrm>
        </p:spPr>
        <p:txBody>
          <a:bodyPr>
            <a:normAutofit fontScale="90000"/>
          </a:bodyPr>
          <a:lstStyle/>
          <a:p>
            <a:r>
              <a:rPr lang="ru-RU" sz="3200" b="1" i="0" dirty="0">
                <a:effectLst/>
                <a:latin typeface="Gotham Pro"/>
              </a:rPr>
              <a:t>НАЦІОНАЛЬНА КОМІСІЯ, ЩО ЗДІЙСНЮЄ ДЕРЖАВНЕ РЕГУЛЮВАННЯ У СФЕРАХ ЕНЕРГЕТИКИ ТА КОМУНАЛЬНИХ ПОСЛУГ</a:t>
            </a:r>
            <a:br>
              <a:rPr lang="ru-RU" sz="3200" b="1" i="0" dirty="0">
                <a:effectLst/>
                <a:latin typeface="Gotham Pro"/>
              </a:rPr>
            </a:br>
            <a:r>
              <a:rPr lang="ru-RU" sz="2000" b="1" i="0" dirty="0">
                <a:effectLst/>
                <a:latin typeface="Gotham Pro"/>
              </a:rPr>
              <a:t>ПОСТАНОВА № 1237 </a:t>
            </a:r>
            <a:r>
              <a:rPr lang="ru-RU" sz="2000" b="1" i="0" dirty="0" err="1">
                <a:effectLst/>
                <a:latin typeface="Gotham Pro"/>
              </a:rPr>
              <a:t>від</a:t>
            </a:r>
            <a:r>
              <a:rPr lang="ru-RU" sz="2000" b="1" i="0" dirty="0">
                <a:effectLst/>
                <a:latin typeface="Gotham Pro"/>
              </a:rPr>
              <a:t> 28.06.2024 </a:t>
            </a:r>
            <a:br>
              <a:rPr lang="ru-RU" sz="2000" b="1" i="0" dirty="0">
                <a:effectLst/>
                <a:latin typeface="Gotham Pro"/>
              </a:rPr>
            </a:br>
            <a:r>
              <a:rPr lang="ru-RU" sz="3200" b="0" i="0" dirty="0">
                <a:solidFill>
                  <a:srgbClr val="00B050"/>
                </a:solidFill>
                <a:effectLst/>
                <a:latin typeface="Gotham Pro"/>
              </a:rPr>
              <a:t>Про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Gotham Pro"/>
              </a:rPr>
              <a:t>встановлення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Gotham Pro"/>
              </a:rPr>
              <a:t> «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Gotham Pro"/>
              </a:rPr>
              <a:t>зелених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Gotham Pro"/>
              </a:rPr>
              <a:t>»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Gotham Pro"/>
              </a:rPr>
              <a:t>тарифів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Gotham Pro"/>
              </a:rPr>
              <a:t> на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Gotham Pro"/>
              </a:rPr>
              <a:t>електричну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Gotham Pro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Gotham Pro"/>
              </a:rPr>
              <a:t>енергію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Gotham Pro"/>
              </a:rPr>
              <a:t>,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Gotham Pro"/>
              </a:rPr>
              <a:t>вироблену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Gotham Pro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Gotham Pro"/>
              </a:rPr>
              <a:t>генеруючими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Gotham Pro"/>
              </a:rPr>
              <a:t> установками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Gotham Pro"/>
              </a:rPr>
              <a:t>приватних</a:t>
            </a:r>
            <a:r>
              <a:rPr lang="ru-RU" sz="3200" b="0" i="0" dirty="0">
                <a:solidFill>
                  <a:srgbClr val="00B050"/>
                </a:solidFill>
                <a:effectLst/>
                <a:latin typeface="Gotham Pro"/>
              </a:rPr>
              <a:t> </a:t>
            </a:r>
            <a:r>
              <a:rPr lang="ru-RU" sz="3200" b="0" i="0" dirty="0" err="1">
                <a:solidFill>
                  <a:srgbClr val="00B050"/>
                </a:solidFill>
                <a:effectLst/>
                <a:latin typeface="Gotham Pro"/>
              </a:rPr>
              <a:t>домогосподарств</a:t>
            </a:r>
            <a:endParaRPr lang="ru-RU" sz="3200" b="0" i="0" dirty="0">
              <a:solidFill>
                <a:srgbClr val="00B050"/>
              </a:solidFill>
              <a:effectLst/>
              <a:latin typeface="Gotham Pro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1889D67-6223-E834-0011-5C83EDA0C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73377" y="433635"/>
            <a:ext cx="11245785" cy="6033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https://zakon.rada.gov.ua/rada/show/v1237874-24#Text</a:t>
            </a:r>
            <a:endParaRPr lang="uk-UA" dirty="0">
              <a:solidFill>
                <a:schemeClr val="accent1"/>
              </a:solidFill>
            </a:endParaRPr>
          </a:p>
          <a:p>
            <a:endParaRPr lang="uk-UA" dirty="0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4CAA0E73-5E34-0C9F-8BE4-7C9C93AB9CD0}"/>
              </a:ext>
            </a:extLst>
          </p:cNvPr>
          <p:cNvSpPr txBox="1">
            <a:spLocks/>
          </p:cNvSpPr>
          <p:nvPr/>
        </p:nvSpPr>
        <p:spPr>
          <a:xfrm>
            <a:off x="1187776" y="4088739"/>
            <a:ext cx="9368463" cy="2491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305">
            <a:extLst>
              <a:ext uri="{FF2B5EF4-FFF2-40B4-BE49-F238E27FC236}">
                <a16:creationId xmlns:a16="http://schemas.microsoft.com/office/drawing/2014/main" xmlns="" id="{E0CF0C84-23BE-3BF0-2C48-1FD86E2E08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72408" y="221962"/>
            <a:ext cx="952500" cy="95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8D8069-E39C-590E-C7BB-F556C00BB93C}"/>
              </a:ext>
            </a:extLst>
          </p:cNvPr>
          <p:cNvSpPr txBox="1"/>
          <p:nvPr/>
        </p:nvSpPr>
        <p:spPr>
          <a:xfrm>
            <a:off x="576606" y="3285044"/>
            <a:ext cx="1131396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ru-RU" dirty="0" err="1"/>
              <a:t>Установити</a:t>
            </a:r>
            <a:r>
              <a:rPr lang="ru-RU" dirty="0"/>
              <a:t> «</a:t>
            </a:r>
            <a:r>
              <a:rPr lang="ru-RU" dirty="0" err="1"/>
              <a:t>зелений</a:t>
            </a:r>
            <a:r>
              <a:rPr lang="ru-RU" dirty="0"/>
              <a:t>» тариф на </a:t>
            </a:r>
            <a:r>
              <a:rPr lang="ru-RU" dirty="0" err="1"/>
              <a:t>електричну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, </a:t>
            </a:r>
            <a:r>
              <a:rPr lang="ru-RU" dirty="0" err="1"/>
              <a:t>вироблену</a:t>
            </a:r>
            <a:r>
              <a:rPr lang="ru-RU" dirty="0"/>
              <a:t> з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сонячного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генеруючими</a:t>
            </a:r>
            <a:r>
              <a:rPr lang="ru-RU" dirty="0"/>
              <a:t> установками 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домогосподарств</a:t>
            </a:r>
            <a:r>
              <a:rPr lang="ru-RU" dirty="0"/>
              <a:t>, </a:t>
            </a:r>
            <a:r>
              <a:rPr lang="ru-RU" dirty="0" err="1"/>
              <a:t>встановлена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30 кВт та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введені</a:t>
            </a:r>
            <a:r>
              <a:rPr lang="ru-RU" dirty="0"/>
              <a:t> в </a:t>
            </a:r>
            <a:r>
              <a:rPr lang="ru-RU" dirty="0" err="1"/>
              <a:t>експлуатацію</a:t>
            </a:r>
            <a:r>
              <a:rPr lang="ru-RU" dirty="0"/>
              <a:t>:</a:t>
            </a:r>
          </a:p>
          <a:p>
            <a:r>
              <a:rPr lang="ru-RU" dirty="0"/>
              <a:t>з 01 </a:t>
            </a:r>
            <a:r>
              <a:rPr lang="ru-RU" dirty="0" err="1"/>
              <a:t>січня</a:t>
            </a:r>
            <a:r>
              <a:rPr lang="ru-RU" dirty="0"/>
              <a:t> 2024 року по 31 </a:t>
            </a:r>
            <a:r>
              <a:rPr lang="ru-RU" dirty="0" err="1"/>
              <a:t>грудня</a:t>
            </a:r>
            <a:r>
              <a:rPr lang="ru-RU" dirty="0"/>
              <a:t> 2024 року - </a:t>
            </a:r>
            <a:r>
              <a:rPr lang="ru-RU" b="1" dirty="0"/>
              <a:t>639,34</a:t>
            </a:r>
            <a:r>
              <a:rPr lang="ru-RU" dirty="0"/>
              <a:t> коп/</a:t>
            </a:r>
            <a:r>
              <a:rPr lang="ru-RU" dirty="0" err="1"/>
              <a:t>кВт·год</a:t>
            </a:r>
            <a:r>
              <a:rPr lang="ru-RU" dirty="0"/>
              <a:t> (без ПДВ).</a:t>
            </a:r>
          </a:p>
          <a:p>
            <a:r>
              <a:rPr lang="ru-RU" dirty="0"/>
              <a:t>4. </a:t>
            </a:r>
            <a:r>
              <a:rPr lang="ru-RU" dirty="0" err="1"/>
              <a:t>Установити</a:t>
            </a:r>
            <a:r>
              <a:rPr lang="ru-RU" dirty="0"/>
              <a:t> «</a:t>
            </a:r>
            <a:r>
              <a:rPr lang="ru-RU" dirty="0" err="1"/>
              <a:t>зелений</a:t>
            </a:r>
            <a:r>
              <a:rPr lang="ru-RU" dirty="0"/>
              <a:t>» тариф на </a:t>
            </a:r>
            <a:r>
              <a:rPr lang="ru-RU" dirty="0" err="1"/>
              <a:t>електричну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, </a:t>
            </a:r>
            <a:r>
              <a:rPr lang="ru-RU" dirty="0" err="1"/>
              <a:t>вироблену</a:t>
            </a:r>
            <a:r>
              <a:rPr lang="ru-RU" dirty="0"/>
              <a:t> з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 </a:t>
            </a:r>
            <a:r>
              <a:rPr lang="ru-RU" dirty="0" err="1"/>
              <a:t>генеруючими</a:t>
            </a:r>
            <a:r>
              <a:rPr lang="ru-RU" dirty="0"/>
              <a:t> установками 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домогосподарств</a:t>
            </a:r>
            <a:r>
              <a:rPr lang="ru-RU" dirty="0"/>
              <a:t>, </a:t>
            </a:r>
            <a:r>
              <a:rPr lang="ru-RU" dirty="0" err="1"/>
              <a:t>встановлена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50 кВт та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введені</a:t>
            </a:r>
            <a:r>
              <a:rPr lang="ru-RU" dirty="0"/>
              <a:t> в </a:t>
            </a:r>
            <a:r>
              <a:rPr lang="ru-RU" dirty="0" err="1"/>
              <a:t>експлуатацію</a:t>
            </a:r>
            <a:r>
              <a:rPr lang="ru-RU" dirty="0"/>
              <a:t>:</a:t>
            </a:r>
          </a:p>
          <a:p>
            <a:r>
              <a:rPr lang="ru-RU" dirty="0"/>
              <a:t>з 01 </a:t>
            </a:r>
            <a:r>
              <a:rPr lang="ru-RU" dirty="0" err="1"/>
              <a:t>січня</a:t>
            </a:r>
            <a:r>
              <a:rPr lang="ru-RU" dirty="0"/>
              <a:t> 2020 року по 31 </a:t>
            </a:r>
            <a:r>
              <a:rPr lang="ru-RU" dirty="0" err="1"/>
              <a:t>грудня</a:t>
            </a:r>
            <a:r>
              <a:rPr lang="ru-RU" dirty="0"/>
              <a:t> 2024 року - </a:t>
            </a:r>
            <a:r>
              <a:rPr lang="ru-RU" b="1" dirty="0"/>
              <a:t>456,00 </a:t>
            </a:r>
            <a:r>
              <a:rPr lang="ru-RU" dirty="0"/>
              <a:t>коп/</a:t>
            </a:r>
            <a:r>
              <a:rPr lang="ru-RU" dirty="0" err="1"/>
              <a:t>кВт·год</a:t>
            </a:r>
            <a:r>
              <a:rPr lang="ru-RU" dirty="0"/>
              <a:t> (без ПДВ).</a:t>
            </a:r>
          </a:p>
          <a:p>
            <a:r>
              <a:rPr lang="ru-RU" dirty="0"/>
              <a:t>5. </a:t>
            </a:r>
            <a:r>
              <a:rPr lang="ru-RU" dirty="0" err="1"/>
              <a:t>Установити</a:t>
            </a:r>
            <a:r>
              <a:rPr lang="ru-RU" dirty="0"/>
              <a:t> «</a:t>
            </a:r>
            <a:r>
              <a:rPr lang="ru-RU" dirty="0" err="1"/>
              <a:t>зелений</a:t>
            </a:r>
            <a:r>
              <a:rPr lang="ru-RU" dirty="0"/>
              <a:t>» тариф на </a:t>
            </a:r>
            <a:r>
              <a:rPr lang="ru-RU" dirty="0" err="1"/>
              <a:t>електричну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, </a:t>
            </a:r>
            <a:r>
              <a:rPr lang="ru-RU" dirty="0" err="1"/>
              <a:t>вироблену</a:t>
            </a:r>
            <a:r>
              <a:rPr lang="ru-RU" dirty="0"/>
              <a:t> з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 та </a:t>
            </a:r>
            <a:r>
              <a:rPr lang="ru-RU" dirty="0" err="1"/>
              <a:t>сонця</a:t>
            </a:r>
            <a:r>
              <a:rPr lang="ru-RU" dirty="0"/>
              <a:t> на </a:t>
            </a:r>
            <a:r>
              <a:rPr lang="ru-RU" dirty="0" err="1"/>
              <a:t>комбінованих</a:t>
            </a:r>
            <a:r>
              <a:rPr lang="ru-RU" dirty="0"/>
              <a:t> </a:t>
            </a:r>
            <a:r>
              <a:rPr lang="ru-RU" dirty="0" err="1"/>
              <a:t>вітро-сонячних</a:t>
            </a:r>
            <a:r>
              <a:rPr lang="ru-RU" dirty="0"/>
              <a:t> </a:t>
            </a:r>
            <a:r>
              <a:rPr lang="ru-RU" dirty="0" err="1"/>
              <a:t>генеруючих</a:t>
            </a:r>
            <a:r>
              <a:rPr lang="ru-RU" dirty="0"/>
              <a:t> системах 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домогосподарств</a:t>
            </a:r>
            <a:r>
              <a:rPr lang="ru-RU" dirty="0"/>
              <a:t>, </a:t>
            </a:r>
            <a:r>
              <a:rPr lang="ru-RU" dirty="0" err="1"/>
              <a:t>встановлена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50 кВт та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введені</a:t>
            </a:r>
            <a:r>
              <a:rPr lang="ru-RU" dirty="0"/>
              <a:t> в </a:t>
            </a:r>
            <a:r>
              <a:rPr lang="ru-RU" dirty="0" err="1"/>
              <a:t>експлуатацію</a:t>
            </a:r>
            <a:r>
              <a:rPr lang="ru-RU" dirty="0"/>
              <a:t>:</a:t>
            </a:r>
          </a:p>
          <a:p>
            <a:r>
              <a:rPr lang="ru-RU" dirty="0"/>
              <a:t>з 01 </a:t>
            </a:r>
            <a:r>
              <a:rPr lang="ru-RU" dirty="0" err="1"/>
              <a:t>січня</a:t>
            </a:r>
            <a:r>
              <a:rPr lang="ru-RU" dirty="0"/>
              <a:t> 2020 року по 31 </a:t>
            </a:r>
            <a:r>
              <a:rPr lang="ru-RU" dirty="0" err="1"/>
              <a:t>грудня</a:t>
            </a:r>
            <a:r>
              <a:rPr lang="ru-RU" dirty="0"/>
              <a:t> 2024 року - </a:t>
            </a:r>
            <a:r>
              <a:rPr lang="ru-RU" b="1" dirty="0"/>
              <a:t>535,92</a:t>
            </a:r>
            <a:r>
              <a:rPr lang="ru-RU" dirty="0"/>
              <a:t> коп/</a:t>
            </a:r>
            <a:r>
              <a:rPr lang="ru-RU" dirty="0" err="1"/>
              <a:t>кВт·год</a:t>
            </a:r>
            <a:r>
              <a:rPr lang="ru-RU" dirty="0"/>
              <a:t> (без ПДВ).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23915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6CB38-AAB8-9B07-F824-2F3AADB19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635" y="1229995"/>
            <a:ext cx="11274345" cy="985304"/>
          </a:xfrm>
        </p:spPr>
        <p:txBody>
          <a:bodyPr>
            <a:noAutofit/>
          </a:bodyPr>
          <a:lstStyle/>
          <a:p>
            <a:pPr marL="1304290" indent="249555" algn="l">
              <a:lnSpc>
                <a:spcPct val="107000"/>
              </a:lnSpc>
              <a:spcAft>
                <a:spcPts val="15"/>
              </a:spcAft>
              <a:tabLst>
                <a:tab pos="2434590" algn="ctr"/>
                <a:tab pos="8746490" algn="ctr"/>
              </a:tabLst>
            </a:pPr>
            <a:r>
              <a:rPr lang="ru-RU" sz="3600" b="1" dirty="0">
                <a:latin typeface="+mn-lt"/>
              </a:rPr>
              <a:t>Закон </a:t>
            </a:r>
            <a:r>
              <a:rPr lang="ru-RU" sz="3600" b="1" dirty="0" err="1">
                <a:latin typeface="+mn-lt"/>
              </a:rPr>
              <a:t>України</a:t>
            </a:r>
            <a:r>
              <a:rPr lang="ru-RU" sz="3600" b="1" dirty="0">
                <a:latin typeface="+mn-lt"/>
              </a:rPr>
              <a:t> Про </a:t>
            </a:r>
            <a:r>
              <a:rPr lang="ru-RU" sz="3600" b="1" dirty="0" err="1">
                <a:latin typeface="+mn-lt"/>
              </a:rPr>
              <a:t>ринок</a:t>
            </a:r>
            <a:r>
              <a:rPr lang="ru-RU" sz="3600" b="1" dirty="0">
                <a:latin typeface="+mn-lt"/>
              </a:rPr>
              <a:t> </a:t>
            </a:r>
            <a:r>
              <a:rPr lang="ru-RU" sz="3600" b="1" dirty="0" err="1">
                <a:latin typeface="+mn-lt"/>
              </a:rPr>
              <a:t>електричної</a:t>
            </a:r>
            <a:r>
              <a:rPr lang="ru-RU" sz="3600" b="1" dirty="0">
                <a:latin typeface="+mn-lt"/>
              </a:rPr>
              <a:t> </a:t>
            </a:r>
            <a:r>
              <a:rPr lang="ru-RU" sz="3600" b="1" dirty="0" err="1">
                <a:latin typeface="+mn-lt"/>
              </a:rPr>
              <a:t>енергії</a:t>
            </a:r>
            <a:r>
              <a:rPr lang="ru-RU" sz="3600" b="1" dirty="0">
                <a:latin typeface="+mn-lt"/>
              </a:rPr>
              <a:t> 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                       </a:t>
            </a:r>
            <a:r>
              <a:rPr lang="ru-RU" sz="2800" b="1" dirty="0" err="1"/>
              <a:t>від</a:t>
            </a:r>
            <a:r>
              <a:rPr lang="ru-RU" sz="2800" b="1" dirty="0"/>
              <a:t> 13.04.2017 № 2019-VIII</a:t>
            </a:r>
            <a:endParaRPr lang="x-none" sz="2800" b="1" dirty="0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4CAA0E73-5E34-0C9F-8BE4-7C9C93AB9CD0}"/>
              </a:ext>
            </a:extLst>
          </p:cNvPr>
          <p:cNvSpPr txBox="1">
            <a:spLocks/>
          </p:cNvSpPr>
          <p:nvPr/>
        </p:nvSpPr>
        <p:spPr>
          <a:xfrm>
            <a:off x="-113122" y="377826"/>
            <a:ext cx="10859679" cy="762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https://zakon.rada.gov.ua/laws/show/2019-19#Text</a:t>
            </a:r>
            <a:endParaRPr lang="uk-UA" dirty="0"/>
          </a:p>
          <a:p>
            <a:endParaRPr lang="uk-UA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2F3F856F-73D6-20BA-4B43-681EF82E2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248" y="2215299"/>
            <a:ext cx="11095348" cy="3775636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/>
              <a:t>Стаття 581. Активний споживач</a:t>
            </a:r>
          </a:p>
          <a:p>
            <a:pPr algn="just"/>
            <a:r>
              <a:rPr lang="ru-RU" sz="2000" dirty="0" err="1"/>
              <a:t>активний</a:t>
            </a:r>
            <a:r>
              <a:rPr lang="ru-RU" sz="2000" dirty="0"/>
              <a:t> </a:t>
            </a:r>
            <a:r>
              <a:rPr lang="ru-RU" sz="2000" dirty="0" err="1"/>
              <a:t>споживач</a:t>
            </a:r>
            <a:r>
              <a:rPr lang="ru-RU" sz="2000" dirty="0"/>
              <a:t> - </a:t>
            </a:r>
            <a:r>
              <a:rPr lang="ru-RU" sz="2000" dirty="0" err="1"/>
              <a:t>споживач</a:t>
            </a:r>
            <a:r>
              <a:rPr lang="ru-RU" sz="2000" dirty="0"/>
              <a:t>, у тому </a:t>
            </a:r>
            <a:r>
              <a:rPr lang="ru-RU" sz="2000" dirty="0" err="1"/>
              <a:t>числі</a:t>
            </a:r>
            <a:r>
              <a:rPr lang="ru-RU" sz="2000" dirty="0"/>
              <a:t> </a:t>
            </a:r>
            <a:r>
              <a:rPr lang="ru-RU" sz="2000" dirty="0" err="1"/>
              <a:t>приватне</a:t>
            </a:r>
            <a:r>
              <a:rPr lang="ru-RU" sz="2000" dirty="0"/>
              <a:t> </a:t>
            </a:r>
            <a:r>
              <a:rPr lang="ru-RU" sz="2000" dirty="0" err="1"/>
              <a:t>домогосподарство</a:t>
            </a:r>
            <a:r>
              <a:rPr lang="ru-RU" sz="2000" dirty="0"/>
              <a:t>, </a:t>
            </a:r>
            <a:r>
              <a:rPr lang="ru-RU" sz="2000" dirty="0" err="1"/>
              <a:t>енергетичний</a:t>
            </a:r>
            <a:r>
              <a:rPr lang="ru-RU" sz="2000" dirty="0"/>
              <a:t> кооператив та </a:t>
            </a:r>
            <a:r>
              <a:rPr lang="ru-RU" sz="2000" dirty="0" err="1"/>
              <a:t>споживач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є </a:t>
            </a:r>
            <a:r>
              <a:rPr lang="ru-RU" sz="2000" dirty="0" err="1"/>
              <a:t>замовником</a:t>
            </a:r>
            <a:r>
              <a:rPr lang="ru-RU" sz="2000" dirty="0"/>
              <a:t> </a:t>
            </a:r>
            <a:r>
              <a:rPr lang="ru-RU" sz="2000" dirty="0" err="1"/>
              <a:t>енергосервісу</a:t>
            </a:r>
            <a:r>
              <a:rPr lang="ru-RU" sz="2000" dirty="0"/>
              <a:t> (як до, так і </a:t>
            </a:r>
            <a:r>
              <a:rPr lang="ru-RU" sz="2000" dirty="0" err="1"/>
              <a:t>після</a:t>
            </a:r>
            <a:r>
              <a:rPr lang="ru-RU" sz="2000" dirty="0"/>
              <a:t> переходу до </a:t>
            </a:r>
            <a:r>
              <a:rPr lang="ru-RU" sz="2000" dirty="0" err="1"/>
              <a:t>замовника</a:t>
            </a:r>
            <a:r>
              <a:rPr lang="ru-RU" sz="2000" dirty="0"/>
              <a:t> за </a:t>
            </a:r>
            <a:r>
              <a:rPr lang="ru-RU" sz="2000" dirty="0" err="1"/>
              <a:t>енергосервісним</a:t>
            </a:r>
            <a:r>
              <a:rPr lang="ru-RU" sz="2000" dirty="0"/>
              <a:t> договором права </a:t>
            </a:r>
            <a:r>
              <a:rPr lang="ru-RU" sz="2000" dirty="0" err="1"/>
              <a:t>власності</a:t>
            </a:r>
            <a:r>
              <a:rPr lang="ru-RU" sz="2000" dirty="0"/>
              <a:t> на </a:t>
            </a:r>
            <a:r>
              <a:rPr lang="ru-RU" sz="2000" dirty="0" err="1"/>
              <a:t>майно</a:t>
            </a:r>
            <a:r>
              <a:rPr lang="ru-RU" sz="2000" dirty="0"/>
              <a:t>, </a:t>
            </a:r>
            <a:r>
              <a:rPr lang="ru-RU" sz="2000" dirty="0" err="1"/>
              <a:t>утворене</a:t>
            </a:r>
            <a:r>
              <a:rPr lang="ru-RU" sz="2000" dirty="0"/>
              <a:t> (</a:t>
            </a:r>
            <a:r>
              <a:rPr lang="ru-RU" sz="2000" dirty="0" err="1"/>
              <a:t>встановлене</a:t>
            </a:r>
            <a:r>
              <a:rPr lang="ru-RU" sz="2000" dirty="0"/>
              <a:t>) за </a:t>
            </a:r>
            <a:r>
              <a:rPr lang="ru-RU" sz="2000" dirty="0" err="1"/>
              <a:t>енергосервісним</a:t>
            </a:r>
            <a:r>
              <a:rPr lang="ru-RU" sz="2000" dirty="0"/>
              <a:t> договором),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споживає</a:t>
            </a:r>
            <a:r>
              <a:rPr lang="ru-RU" sz="2000" dirty="0"/>
              <a:t> </a:t>
            </a:r>
            <a:r>
              <a:rPr lang="ru-RU" sz="2000" dirty="0" err="1"/>
              <a:t>електричну</a:t>
            </a:r>
            <a:r>
              <a:rPr lang="ru-RU" sz="2000" dirty="0"/>
              <a:t> </a:t>
            </a:r>
            <a:r>
              <a:rPr lang="ru-RU" sz="2000" dirty="0" err="1"/>
              <a:t>енергію</a:t>
            </a:r>
            <a:r>
              <a:rPr lang="ru-RU" sz="2000" dirty="0"/>
              <a:t> та </a:t>
            </a:r>
            <a:r>
              <a:rPr lang="ru-RU" sz="2000" dirty="0" err="1"/>
              <a:t>виробляє</a:t>
            </a:r>
            <a:r>
              <a:rPr lang="ru-RU" sz="2000" dirty="0"/>
              <a:t> </a:t>
            </a:r>
            <a:r>
              <a:rPr lang="ru-RU" sz="2000" dirty="0" err="1"/>
              <a:t>електричну</a:t>
            </a:r>
            <a:r>
              <a:rPr lang="ru-RU" sz="2000" dirty="0"/>
              <a:t> </a:t>
            </a:r>
            <a:r>
              <a:rPr lang="ru-RU" sz="2000" dirty="0" err="1"/>
              <a:t>енергію</a:t>
            </a:r>
            <a:r>
              <a:rPr lang="ru-RU" sz="2000" dirty="0"/>
              <a:t>, та/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здійснює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зберігання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, та/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продає</a:t>
            </a:r>
            <a:r>
              <a:rPr lang="ru-RU" sz="2000" dirty="0"/>
              <a:t> </a:t>
            </a:r>
            <a:r>
              <a:rPr lang="ru-RU" sz="2000" dirty="0" err="1"/>
              <a:t>надлишки</a:t>
            </a:r>
            <a:r>
              <a:rPr lang="ru-RU" sz="2000" dirty="0"/>
              <a:t> </a:t>
            </a:r>
            <a:r>
              <a:rPr lang="ru-RU" sz="2000" dirty="0" err="1"/>
              <a:t>виробленої</a:t>
            </a:r>
            <a:r>
              <a:rPr lang="ru-RU" sz="2000" dirty="0"/>
              <a:t> та/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збереженої</a:t>
            </a:r>
            <a:r>
              <a:rPr lang="ru-RU" sz="2000" dirty="0"/>
              <a:t> </a:t>
            </a:r>
            <a:r>
              <a:rPr lang="ru-RU" sz="2000" dirty="0" err="1"/>
              <a:t>електричної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бере</a:t>
            </a:r>
            <a:r>
              <a:rPr lang="ru-RU" sz="2000" dirty="0"/>
              <a:t> участь у заходах з </a:t>
            </a:r>
            <a:r>
              <a:rPr lang="ru-RU" sz="2000" dirty="0" err="1"/>
              <a:t>енергоефективності</a:t>
            </a:r>
            <a:r>
              <a:rPr lang="ru-RU" sz="2000" dirty="0"/>
              <a:t> та </a:t>
            </a:r>
            <a:r>
              <a:rPr lang="ru-RU" sz="2000" dirty="0" err="1"/>
              <a:t>управління</a:t>
            </a:r>
            <a:r>
              <a:rPr lang="ru-RU" sz="2000" dirty="0"/>
              <a:t> попитом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вимог</a:t>
            </a:r>
            <a:r>
              <a:rPr lang="ru-RU" sz="2000" dirty="0"/>
              <a:t> закону, за </a:t>
            </a:r>
            <a:r>
              <a:rPr lang="ru-RU" sz="2000" dirty="0" err="1"/>
              <a:t>умови</a:t>
            </a:r>
            <a:r>
              <a:rPr lang="ru-RU" sz="2000" dirty="0"/>
              <a:t>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види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не є </a:t>
            </a:r>
            <a:r>
              <a:rPr lang="ru-RU" sz="2000" dirty="0" err="1"/>
              <a:t>його</a:t>
            </a:r>
            <a:r>
              <a:rPr lang="ru-RU" sz="2000" dirty="0"/>
              <a:t> основною </a:t>
            </a:r>
            <a:r>
              <a:rPr lang="ru-RU" sz="2000" dirty="0" err="1"/>
              <a:t>господарською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професійною</a:t>
            </a:r>
            <a:r>
              <a:rPr lang="ru-RU" sz="2000" dirty="0"/>
              <a:t> </a:t>
            </a:r>
            <a:r>
              <a:rPr lang="ru-RU" sz="2000" dirty="0" err="1"/>
              <a:t>діяльністю</a:t>
            </a:r>
            <a:r>
              <a:rPr lang="ru-RU" sz="2000" dirty="0"/>
              <a:t>;</a:t>
            </a:r>
          </a:p>
          <a:p>
            <a:pPr algn="just"/>
            <a:r>
              <a:rPr lang="uk-UA" sz="2000" b="1" dirty="0"/>
              <a:t>Стаття 65. Гарантований покупець</a:t>
            </a:r>
          </a:p>
          <a:p>
            <a:pPr algn="just"/>
            <a:r>
              <a:rPr lang="ru-RU" sz="2000" dirty="0" err="1"/>
              <a:t>Гарантований</a:t>
            </a:r>
            <a:r>
              <a:rPr lang="ru-RU" sz="2000" dirty="0"/>
              <a:t> </a:t>
            </a:r>
            <a:r>
              <a:rPr lang="ru-RU" sz="2000" dirty="0" err="1"/>
              <a:t>покупець</a:t>
            </a:r>
            <a:r>
              <a:rPr lang="ru-RU" sz="2000" dirty="0"/>
              <a:t> </a:t>
            </a:r>
            <a:r>
              <a:rPr lang="ru-RU" sz="2000" dirty="0" err="1"/>
              <a:t>зобов’язаний</a:t>
            </a:r>
            <a:r>
              <a:rPr lang="ru-RU" sz="2000" dirty="0"/>
              <a:t> </a:t>
            </a:r>
            <a:r>
              <a:rPr lang="ru-RU" sz="2000" dirty="0" err="1"/>
              <a:t>купувати</a:t>
            </a:r>
            <a:r>
              <a:rPr lang="ru-RU" sz="2000" dirty="0"/>
              <a:t> </a:t>
            </a:r>
            <a:r>
              <a:rPr lang="ru-RU" sz="2000" dirty="0" err="1"/>
              <a:t>електричну</a:t>
            </a:r>
            <a:r>
              <a:rPr lang="ru-RU" sz="2000" dirty="0"/>
              <a:t> </a:t>
            </a:r>
            <a:r>
              <a:rPr lang="ru-RU" sz="2000" dirty="0" err="1"/>
              <a:t>енергію</a:t>
            </a:r>
            <a:r>
              <a:rPr lang="ru-RU" sz="2000" dirty="0"/>
              <a:t>, </a:t>
            </a:r>
            <a:r>
              <a:rPr lang="ru-RU" sz="2000" dirty="0" err="1"/>
              <a:t>вироблену</a:t>
            </a:r>
            <a:r>
              <a:rPr lang="ru-RU" sz="2000" dirty="0"/>
              <a:t> </a:t>
            </a:r>
            <a:r>
              <a:rPr lang="ru-RU" sz="2000" dirty="0" err="1"/>
              <a:t>генеруючими</a:t>
            </a:r>
            <a:r>
              <a:rPr lang="ru-RU" sz="2000" dirty="0"/>
              <a:t> установками </a:t>
            </a:r>
            <a:r>
              <a:rPr lang="ru-RU" sz="2000" dirty="0" err="1"/>
              <a:t>активних</a:t>
            </a:r>
            <a:r>
              <a:rPr lang="ru-RU" sz="2000" dirty="0"/>
              <a:t> </a:t>
            </a:r>
            <a:r>
              <a:rPr lang="ru-RU" sz="2000" dirty="0" err="1"/>
              <a:t>споживачів</a:t>
            </a:r>
            <a:r>
              <a:rPr lang="ru-RU" sz="2000" dirty="0"/>
              <a:t>, у тому </a:t>
            </a:r>
            <a:r>
              <a:rPr lang="ru-RU" sz="2000" dirty="0" err="1"/>
              <a:t>числі</a:t>
            </a:r>
            <a:r>
              <a:rPr lang="ru-RU" sz="2000" dirty="0"/>
              <a:t> </a:t>
            </a:r>
            <a:r>
              <a:rPr lang="ru-RU" sz="2000" dirty="0" err="1"/>
              <a:t>енергетичних</a:t>
            </a:r>
            <a:r>
              <a:rPr lang="ru-RU" sz="2000" dirty="0"/>
              <a:t> </a:t>
            </a:r>
            <a:r>
              <a:rPr lang="ru-RU" sz="2000" dirty="0" err="1"/>
              <a:t>кооперативів</a:t>
            </a:r>
            <a:r>
              <a:rPr lang="ru-RU" sz="2000" dirty="0"/>
              <a:t>, </a:t>
            </a:r>
            <a:r>
              <a:rPr lang="ru-RU" sz="2000" dirty="0" err="1"/>
              <a:t>встановлена</a:t>
            </a:r>
            <a:r>
              <a:rPr lang="ru-RU" sz="2000" dirty="0"/>
              <a:t> </a:t>
            </a:r>
            <a:r>
              <a:rPr lang="ru-RU" sz="2000" dirty="0" err="1"/>
              <a:t>потужність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не </a:t>
            </a:r>
            <a:r>
              <a:rPr lang="ru-RU" sz="2000" dirty="0" err="1"/>
              <a:t>перевищує</a:t>
            </a:r>
            <a:r>
              <a:rPr lang="ru-RU" sz="2000" dirty="0"/>
              <a:t> 150 кВт, за "зеленим" тарифом в </a:t>
            </a:r>
            <a:r>
              <a:rPr lang="ru-RU" sz="2000" dirty="0" err="1"/>
              <a:t>обсязі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перевищує</a:t>
            </a:r>
            <a:r>
              <a:rPr lang="ru-RU" sz="2000" dirty="0"/>
              <a:t> </a:t>
            </a:r>
            <a:r>
              <a:rPr lang="ru-RU" sz="2000" dirty="0" err="1"/>
              <a:t>місячне</a:t>
            </a:r>
            <a:r>
              <a:rPr lang="ru-RU" sz="2000" dirty="0"/>
              <a:t> </a:t>
            </a:r>
            <a:r>
              <a:rPr lang="ru-RU" sz="2000" dirty="0" err="1"/>
              <a:t>споживання</a:t>
            </a:r>
            <a:r>
              <a:rPr lang="ru-RU" sz="2000" dirty="0"/>
              <a:t> </a:t>
            </a:r>
            <a:r>
              <a:rPr lang="ru-RU" sz="2000" dirty="0" err="1"/>
              <a:t>електричної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 такими </a:t>
            </a:r>
            <a:r>
              <a:rPr lang="ru-RU" sz="2000" dirty="0" err="1"/>
              <a:t>активними</a:t>
            </a:r>
            <a:r>
              <a:rPr lang="ru-RU" sz="2000" dirty="0"/>
              <a:t> </a:t>
            </a:r>
            <a:r>
              <a:rPr lang="ru-RU" sz="2000" dirty="0" err="1"/>
              <a:t>споживачами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7" name="Picture 54755">
            <a:extLst>
              <a:ext uri="{FF2B5EF4-FFF2-40B4-BE49-F238E27FC236}">
                <a16:creationId xmlns:a16="http://schemas.microsoft.com/office/drawing/2014/main" xmlns="" id="{8596AEE0-882B-9EB3-21F2-FAFC0E5FCA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102895" y="288474"/>
            <a:ext cx="852170" cy="85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7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4CAA0E73-5E34-0C9F-8BE4-7C9C93AB9CD0}"/>
              </a:ext>
            </a:extLst>
          </p:cNvPr>
          <p:cNvSpPr txBox="1">
            <a:spLocks/>
          </p:cNvSpPr>
          <p:nvPr/>
        </p:nvSpPr>
        <p:spPr>
          <a:xfrm>
            <a:off x="6096000" y="1485874"/>
            <a:ext cx="5561348" cy="53014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4000" b="1" dirty="0">
                <a:solidFill>
                  <a:schemeClr val="accent6"/>
                </a:solidFill>
              </a:rPr>
              <a:t>ВІДНОВЛЮВАЛЬНІ ДЖЕРЕЛА ЕНЕРГІЇ</a:t>
            </a:r>
          </a:p>
          <a:p>
            <a:pPr>
              <a:lnSpc>
                <a:spcPct val="100000"/>
              </a:lnSpc>
            </a:pPr>
            <a:endParaRPr lang="uk-UA" sz="900" b="1" dirty="0"/>
          </a:p>
          <a:p>
            <a:pPr>
              <a:lnSpc>
                <a:spcPct val="100000"/>
              </a:lnSpc>
            </a:pPr>
            <a:r>
              <a:rPr lang="uk-UA" sz="2800" dirty="0"/>
              <a:t>СОНЯЧНА ЕНЕРГІЯ</a:t>
            </a:r>
          </a:p>
          <a:p>
            <a:pPr>
              <a:lnSpc>
                <a:spcPct val="100000"/>
              </a:lnSpc>
            </a:pPr>
            <a:r>
              <a:rPr lang="uk-UA" sz="2800" dirty="0"/>
              <a:t>ВІТРОВА ЕНЕРГІЯ</a:t>
            </a:r>
          </a:p>
          <a:p>
            <a:pPr>
              <a:lnSpc>
                <a:spcPct val="100000"/>
              </a:lnSpc>
            </a:pPr>
            <a:r>
              <a:rPr lang="uk-UA" sz="2800" dirty="0"/>
              <a:t>ГІДРОЕНЕРГІЯ</a:t>
            </a:r>
          </a:p>
          <a:p>
            <a:pPr>
              <a:lnSpc>
                <a:spcPct val="100000"/>
              </a:lnSpc>
            </a:pPr>
            <a:r>
              <a:rPr lang="uk-UA" sz="2800" dirty="0"/>
              <a:t>БІОМАСА</a:t>
            </a:r>
          </a:p>
          <a:p>
            <a:pPr>
              <a:lnSpc>
                <a:spcPct val="100000"/>
              </a:lnSpc>
            </a:pPr>
            <a:r>
              <a:rPr lang="uk-UA" sz="2800" dirty="0"/>
              <a:t>ГЕОТЕРМАЛЬНА ЕНЕРГІЯ</a:t>
            </a:r>
          </a:p>
          <a:p>
            <a:pPr>
              <a:lnSpc>
                <a:spcPct val="100000"/>
              </a:lnSpc>
            </a:pPr>
            <a:r>
              <a:rPr lang="uk-UA" sz="2800" dirty="0"/>
              <a:t>ЕНЕРГІЯ ПРИЛИВІВ </a:t>
            </a:r>
          </a:p>
          <a:p>
            <a:pPr>
              <a:lnSpc>
                <a:spcPct val="100000"/>
              </a:lnSpc>
            </a:pPr>
            <a:r>
              <a:rPr lang="uk-UA" sz="2800" dirty="0"/>
              <a:t>ЕНЕРГІЯ МОРСЬКИХ ХВИЛЬ</a:t>
            </a:r>
          </a:p>
          <a:p>
            <a:pPr>
              <a:lnSpc>
                <a:spcPct val="100000"/>
              </a:lnSpc>
            </a:pPr>
            <a:endParaRPr lang="uk-UA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C924E51-6200-17E6-BA9B-790694910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1985" y="471340"/>
            <a:ext cx="5669280" cy="6504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uk-UA" sz="4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ЕНЕРГЕТИЧНІ РЕСУРСИ</a:t>
            </a:r>
            <a:endParaRPr lang="x-none" sz="44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AF4FEA61-34D2-27BB-6417-9BA8591D9D38}"/>
              </a:ext>
            </a:extLst>
          </p:cNvPr>
          <p:cNvSpPr txBox="1">
            <a:spLocks/>
          </p:cNvSpPr>
          <p:nvPr/>
        </p:nvSpPr>
        <p:spPr>
          <a:xfrm>
            <a:off x="688340" y="1404594"/>
            <a:ext cx="5146040" cy="5127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4000" b="1" dirty="0"/>
              <a:t>НЕВІДНОВЛЮВАЛЬНІ ДЖЕРЕЛА ЕНЕРГІЇ</a:t>
            </a:r>
          </a:p>
          <a:p>
            <a:endParaRPr lang="uk-UA" sz="1200" dirty="0"/>
          </a:p>
          <a:p>
            <a:pPr>
              <a:lnSpc>
                <a:spcPct val="100000"/>
              </a:lnSpc>
            </a:pPr>
            <a:r>
              <a:rPr lang="uk-UA" sz="2800" dirty="0"/>
              <a:t>ВУГІЛЛЯ </a:t>
            </a:r>
          </a:p>
          <a:p>
            <a:pPr>
              <a:lnSpc>
                <a:spcPct val="100000"/>
              </a:lnSpc>
            </a:pPr>
            <a:r>
              <a:rPr lang="uk-UA" sz="2800" dirty="0"/>
              <a:t>ТОРФ</a:t>
            </a:r>
          </a:p>
          <a:p>
            <a:pPr>
              <a:lnSpc>
                <a:spcPct val="100000"/>
              </a:lnSpc>
            </a:pPr>
            <a:r>
              <a:rPr lang="uk-UA" sz="2800" dirty="0"/>
              <a:t>НАФТА</a:t>
            </a:r>
          </a:p>
          <a:p>
            <a:pPr>
              <a:lnSpc>
                <a:spcPct val="100000"/>
              </a:lnSpc>
            </a:pPr>
            <a:r>
              <a:rPr lang="uk-UA" sz="2800" dirty="0"/>
              <a:t>СЛАНЦЕВІ І ДЬОГТЯРНІ ПІСКИ</a:t>
            </a:r>
          </a:p>
          <a:p>
            <a:pPr>
              <a:lnSpc>
                <a:spcPct val="100000"/>
              </a:lnSpc>
            </a:pPr>
            <a:r>
              <a:rPr lang="uk-UA" sz="2800" dirty="0"/>
              <a:t>ПРИРОДНИЙ ГАЗ</a:t>
            </a:r>
          </a:p>
          <a:p>
            <a:pPr>
              <a:lnSpc>
                <a:spcPct val="100000"/>
              </a:lnSpc>
            </a:pPr>
            <a:r>
              <a:rPr lang="uk-UA" sz="2800" dirty="0"/>
              <a:t>АТОМНА ЕНЕРГЕТИКА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2861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6CB38-AAB8-9B07-F824-2F3AADB19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324" y="274443"/>
            <a:ext cx="10875199" cy="574357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https://zakon.rada.gov.ua/go/3854-20</a:t>
            </a:r>
            <a:endParaRPr lang="uk-UA" sz="3200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2F3F856F-73D6-20BA-4B43-681EF82E2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157" y="1574798"/>
            <a:ext cx="10727703" cy="5283201"/>
          </a:xfrm>
        </p:spPr>
        <p:txBody>
          <a:bodyPr/>
          <a:lstStyle/>
          <a:p>
            <a:r>
              <a:rPr lang="ru-RU" sz="3600" b="1" dirty="0"/>
              <a:t>ЗАКОН УКРАЇНИ</a:t>
            </a:r>
          </a:p>
          <a:p>
            <a:r>
              <a:rPr lang="ru-RU" b="1" dirty="0"/>
              <a:t> 3854-IX </a:t>
            </a:r>
            <a:r>
              <a:rPr lang="ru-RU" b="1" dirty="0" err="1"/>
              <a:t>від</a:t>
            </a:r>
            <a:r>
              <a:rPr lang="ru-RU" b="1" dirty="0"/>
              <a:t> 16.07.2024</a:t>
            </a:r>
          </a:p>
          <a:p>
            <a:endParaRPr lang="ru-RU" b="1" dirty="0"/>
          </a:p>
          <a:p>
            <a:r>
              <a:rPr lang="ru-RU" sz="2800" dirty="0"/>
              <a:t>Про </a:t>
            </a:r>
            <a:r>
              <a:rPr lang="ru-RU" sz="2800" dirty="0" err="1"/>
              <a:t>внесення</a:t>
            </a:r>
            <a:r>
              <a:rPr lang="ru-RU" sz="2800" dirty="0"/>
              <a:t> </a:t>
            </a:r>
            <a:r>
              <a:rPr lang="ru-RU" sz="2800" dirty="0" err="1"/>
              <a:t>змін</a:t>
            </a:r>
            <a:r>
              <a:rPr lang="ru-RU" sz="2800" dirty="0"/>
              <a:t> до </a:t>
            </a:r>
            <a:r>
              <a:rPr lang="ru-RU" sz="2800" dirty="0" err="1"/>
              <a:t>Митного</a:t>
            </a:r>
            <a:r>
              <a:rPr lang="ru-RU" sz="2800" dirty="0"/>
              <a:t> кодексу </a:t>
            </a:r>
            <a:r>
              <a:rPr lang="ru-RU" sz="2800" dirty="0" err="1"/>
              <a:t>України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звільнення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від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оподаткування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ввізним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митом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dirty="0" err="1"/>
              <a:t>товарів</a:t>
            </a:r>
            <a:r>
              <a:rPr lang="ru-RU" sz="2800" dirty="0"/>
              <a:t> для потреб </a:t>
            </a:r>
            <a:r>
              <a:rPr lang="ru-RU" sz="2800" dirty="0" err="1"/>
              <a:t>виробництва</a:t>
            </a:r>
            <a:r>
              <a:rPr lang="ru-RU" sz="2800" dirty="0"/>
              <a:t> та/</a:t>
            </a:r>
            <a:r>
              <a:rPr lang="ru-RU" sz="2800" dirty="0" err="1"/>
              <a:t>або</a:t>
            </a:r>
            <a:r>
              <a:rPr lang="ru-RU" sz="2800" dirty="0"/>
              <a:t> ремонту машин </a:t>
            </a:r>
            <a:r>
              <a:rPr lang="ru-RU" sz="2800" dirty="0" err="1"/>
              <a:t>механізованого</a:t>
            </a:r>
            <a:r>
              <a:rPr lang="ru-RU" sz="2800" dirty="0"/>
              <a:t> </a:t>
            </a:r>
            <a:r>
              <a:rPr lang="ru-RU" sz="2800" dirty="0" err="1"/>
              <a:t>розмінування</a:t>
            </a:r>
            <a:r>
              <a:rPr lang="ru-RU" sz="2800" dirty="0"/>
              <a:t>, </a:t>
            </a:r>
            <a:r>
              <a:rPr lang="ru-RU" sz="2800" b="1" dirty="0" err="1">
                <a:solidFill>
                  <a:srgbClr val="00B050"/>
                </a:solidFill>
              </a:rPr>
              <a:t>товарів</a:t>
            </a:r>
            <a:r>
              <a:rPr lang="ru-RU" sz="2800" b="1" dirty="0">
                <a:solidFill>
                  <a:srgbClr val="00B050"/>
                </a:solidFill>
              </a:rPr>
              <a:t>, </a:t>
            </a:r>
            <a:r>
              <a:rPr lang="ru-RU" sz="2800" b="1" dirty="0" err="1">
                <a:solidFill>
                  <a:srgbClr val="00B050"/>
                </a:solidFill>
              </a:rPr>
              <a:t>які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сприяють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відновленню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енергетичної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інфраструктури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України</a:t>
            </a:r>
            <a:r>
              <a:rPr lang="ru-RU" sz="2800" dirty="0"/>
              <a:t>, та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окремих</a:t>
            </a:r>
            <a:r>
              <a:rPr lang="ru-RU" sz="2800" dirty="0"/>
              <a:t> </a:t>
            </a:r>
            <a:r>
              <a:rPr lang="ru-RU" sz="2800" dirty="0" err="1"/>
              <a:t>особливостей</a:t>
            </a:r>
            <a:r>
              <a:rPr lang="ru-RU" sz="2800" dirty="0"/>
              <a:t> </a:t>
            </a:r>
            <a:r>
              <a:rPr lang="ru-RU" sz="2800" dirty="0" err="1"/>
              <a:t>митного</a:t>
            </a:r>
            <a:r>
              <a:rPr lang="ru-RU" sz="2800" dirty="0"/>
              <a:t> </a:t>
            </a:r>
            <a:r>
              <a:rPr lang="ru-RU" sz="2800" dirty="0" err="1"/>
              <a:t>оформлення</a:t>
            </a:r>
            <a:r>
              <a:rPr lang="ru-RU" sz="2800" dirty="0"/>
              <a:t> </a:t>
            </a:r>
            <a:r>
              <a:rPr lang="ru-RU" sz="2800" dirty="0" err="1"/>
              <a:t>товарів</a:t>
            </a:r>
            <a:r>
              <a:rPr lang="ru-RU" sz="2800" dirty="0"/>
              <a:t>, </a:t>
            </a:r>
            <a:r>
              <a:rPr lang="ru-RU" sz="2800" dirty="0" err="1"/>
              <a:t>призначених</a:t>
            </a:r>
            <a:r>
              <a:rPr lang="ru-RU" sz="2800" dirty="0"/>
              <a:t> для потреб </a:t>
            </a:r>
            <a:r>
              <a:rPr lang="ru-RU" sz="2800" dirty="0" err="1"/>
              <a:t>безпеки</a:t>
            </a:r>
            <a:r>
              <a:rPr lang="ru-RU" sz="2800" dirty="0"/>
              <a:t> і оборони</a:t>
            </a:r>
            <a:endParaRPr lang="x-none" sz="2800" dirty="0"/>
          </a:p>
        </p:txBody>
      </p:sp>
      <p:pic>
        <p:nvPicPr>
          <p:cNvPr id="3" name="Picture 824">
            <a:extLst>
              <a:ext uri="{FF2B5EF4-FFF2-40B4-BE49-F238E27FC236}">
                <a16:creationId xmlns:a16="http://schemas.microsoft.com/office/drawing/2014/main" xmlns="" id="{630E23D1-7EE3-A3D5-6477-1D62D14333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091176" y="170214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5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6CB38-AAB8-9B07-F824-2F3AADB19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75" y="451803"/>
            <a:ext cx="11877145" cy="85883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https://eefund.org.ua/greendim/</a:t>
            </a:r>
            <a:endParaRPr lang="x-none" sz="44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1369421-5E3D-757F-5C3C-8D1CEFD04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20" y="1713467"/>
            <a:ext cx="8442960" cy="46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73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6CB38-AAB8-9B07-F824-2F3AADB19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290" y="0"/>
            <a:ext cx="12215290" cy="84867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https://eefund.org.ua/greendim/</a:t>
            </a:r>
            <a:endParaRPr lang="x-none" sz="4800" dirty="0">
              <a:solidFill>
                <a:srgbClr val="00B050"/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DB23A770-85F0-73D2-8017-AF869AB66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099142"/>
            <a:ext cx="12192000" cy="758857"/>
          </a:xfrm>
        </p:spPr>
        <p:txBody>
          <a:bodyPr/>
          <a:lstStyle/>
          <a:p>
            <a:r>
              <a:rPr lang="ru-RU" b="1" dirty="0"/>
              <a:t>до 1 млн гривен                                                          до 2 млн гривен              </a:t>
            </a:r>
            <a:endParaRPr lang="x-none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5797D5-2DC8-6A5D-5E94-50E865163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6600"/>
          <a:stretch/>
        </p:blipFill>
        <p:spPr>
          <a:xfrm>
            <a:off x="-23289" y="1300479"/>
            <a:ext cx="12215290" cy="457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77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6CB38-AAB8-9B07-F824-2F3AADB19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88" y="150145"/>
            <a:ext cx="11780571" cy="85883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https://eefund.org.ua/greendim/</a:t>
            </a:r>
            <a:endParaRPr lang="x-none" sz="44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D321AD7-FE88-014B-ED0B-60201F75F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825" y="1586865"/>
            <a:ext cx="1123950" cy="1123950"/>
          </a:xfrm>
          <a:prstGeom prst="rect">
            <a:avLst/>
          </a:prstGeom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33D45CD9-AF07-BBE0-685F-2ADF16B8A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74799"/>
            <a:ext cx="9144000" cy="4831397"/>
          </a:xfrm>
        </p:spPr>
        <p:txBody>
          <a:bodyPr>
            <a:normAutofit lnSpcReduction="10000"/>
          </a:bodyPr>
          <a:lstStyle/>
          <a:p>
            <a:pPr algn="l"/>
            <a:r>
              <a:rPr lang="az-Cyrl-AZ" b="1" i="0" dirty="0">
                <a:solidFill>
                  <a:srgbClr val="002B42"/>
                </a:solidFill>
                <a:effectLst/>
                <a:latin typeface="MuseoSansCyrl-700"/>
              </a:rPr>
              <a:t>Мета Програми</a:t>
            </a:r>
          </a:p>
          <a:p>
            <a:pPr algn="l"/>
            <a:r>
              <a:rPr lang="az-Cyrl-AZ" b="0" i="0" dirty="0">
                <a:solidFill>
                  <a:srgbClr val="002B42"/>
                </a:solidFill>
                <a:effectLst/>
                <a:latin typeface="MuseoSansCyrl-300"/>
              </a:rPr>
              <a:t>Збільшення частки відновлюваної енергетики у вітчизняних системах виробництва електроенергії та тепла, а також реалізація заходів щодо підвищення енергоефективності та енергетичної безпеки житлового сектора.</a:t>
            </a:r>
          </a:p>
          <a:p>
            <a:pPr algn="l"/>
            <a:r>
              <a:rPr lang="az-Cyrl-AZ" b="1" i="0" dirty="0">
                <a:solidFill>
                  <a:srgbClr val="002B42"/>
                </a:solidFill>
                <a:effectLst/>
                <a:latin typeface="MuseoSansCyrl-700"/>
              </a:rPr>
              <a:t>Учасники Програми</a:t>
            </a:r>
          </a:p>
          <a:p>
            <a:pPr algn="l"/>
            <a:r>
              <a:rPr lang="az-Cyrl-AZ" b="1" i="0" dirty="0">
                <a:solidFill>
                  <a:srgbClr val="002B42"/>
                </a:solidFill>
                <a:effectLst/>
                <a:latin typeface="MuseoSansCyrl-300"/>
              </a:rPr>
              <a:t>Об’єднання співвласників багатоквартирних будинків (ОСББ), </a:t>
            </a:r>
            <a:r>
              <a:rPr lang="az-Cyrl-AZ" b="0" i="0" dirty="0">
                <a:solidFill>
                  <a:srgbClr val="002B42"/>
                </a:solidFill>
                <a:effectLst/>
                <a:latin typeface="MuseoSansCyrl-300"/>
              </a:rPr>
              <a:t>що створені та діють відповідно до Закону України «Про об’єднання співвласників багатоквартирного будинку» від 29 листопада 2001 року № 2866-</a:t>
            </a:r>
            <a:r>
              <a:rPr lang="en-US" b="0" i="0" dirty="0">
                <a:solidFill>
                  <a:srgbClr val="002B42"/>
                </a:solidFill>
                <a:effectLst/>
                <a:latin typeface="MuseoSansCyrl-300"/>
              </a:rPr>
              <a:t>III</a:t>
            </a:r>
          </a:p>
          <a:p>
            <a:pPr algn="l"/>
            <a:r>
              <a:rPr lang="az-Cyrl-AZ" b="1" i="0" dirty="0">
                <a:solidFill>
                  <a:srgbClr val="002B42"/>
                </a:solidFill>
                <a:effectLst/>
                <a:latin typeface="MuseoSansCyrl-300"/>
              </a:rPr>
              <a:t>Житлово-будівельні кооперативи (ЖБК)</a:t>
            </a:r>
            <a:r>
              <a:rPr lang="az-Cyrl-AZ" b="0" i="0" dirty="0">
                <a:solidFill>
                  <a:srgbClr val="002B42"/>
                </a:solidFill>
                <a:effectLst/>
                <a:latin typeface="MuseoSansCyrl-300"/>
              </a:rPr>
              <a:t>, створені відповідно до Закону України «Про кооперацію» від 10 липня 2003 року № 1087-</a:t>
            </a:r>
            <a:r>
              <a:rPr lang="en-US" b="0" i="0" dirty="0">
                <a:solidFill>
                  <a:srgbClr val="002B42"/>
                </a:solidFill>
                <a:effectLst/>
                <a:latin typeface="MuseoSansCyrl-300"/>
              </a:rPr>
              <a:t>IV, </a:t>
            </a:r>
            <a:r>
              <a:rPr lang="az-Cyrl-AZ" b="0" i="0" dirty="0">
                <a:solidFill>
                  <a:srgbClr val="002B42"/>
                </a:solidFill>
                <a:effectLst/>
                <a:latin typeface="MuseoSansCyrl-300"/>
              </a:rPr>
              <a:t>які представляють співвласників багатоквартирних будинків, у яких вони діють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55077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DB23A770-85F0-73D2-8017-AF869AB66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0829" y="920088"/>
            <a:ext cx="4270342" cy="573087"/>
          </a:xfrm>
        </p:spPr>
        <p:txBody>
          <a:bodyPr>
            <a:noAutofit/>
          </a:bodyPr>
          <a:lstStyle/>
          <a:p>
            <a:r>
              <a:rPr lang="uk-UA" sz="4000" b="1" dirty="0"/>
              <a:t>Дорожня карта</a:t>
            </a:r>
            <a:endParaRPr lang="x-none" sz="4000" b="1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FE890E0-9F54-BD40-B757-9C1E6D07A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098" y="213819"/>
            <a:ext cx="11497558" cy="57308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https://eefund.org.ua/greendim/</a:t>
            </a:r>
            <a:endParaRPr lang="x-none" sz="4400" b="1" dirty="0">
              <a:solidFill>
                <a:srgbClr val="00B05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6BEAED6-E229-D191-902C-B88ADE136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30" y="1461616"/>
            <a:ext cx="9602540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63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6CB38-AAB8-9B07-F824-2F3AADB19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9679" y="0"/>
            <a:ext cx="8402321" cy="923827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https://eefund.org.ua/greendim/</a:t>
            </a:r>
            <a:endParaRPr lang="x-none" sz="4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D4D9C8B-5DAF-DFA2-AAC6-91FE9C422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8" y="-971874"/>
            <a:ext cx="3072147" cy="3072147"/>
          </a:xfrm>
          <a:prstGeom prst="rect">
            <a:avLst/>
          </a:prstGeom>
        </p:spPr>
      </p:pic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DB23A770-85F0-73D2-8017-AF869AB665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0D2BA1-C6BF-FD37-8DBB-17CBC0382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185"/>
            <a:ext cx="12192000" cy="46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63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DB23A770-85F0-73D2-8017-AF869AB665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6F0C8E46-6007-398A-22D0-E60A3A61A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97" y="1720630"/>
            <a:ext cx="7283805" cy="4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D0E487-6E61-92F8-F6CD-8F33C3D9D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615" y="0"/>
            <a:ext cx="3238500" cy="1133475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42A416C-C75F-42F3-5789-4617ED69B50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122874"/>
            <a:ext cx="88099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https://mev.gov.ua/novyna/v-ukrayini-pochaly-pratsyuvaty-finansovi-prohramy-dlya-pidvyshchennya-enerhonezalezhnosti?fbclid=IwY2xjawEtOppleHRuA2FlbQIxMAABHfTfErwqxS5FPSJoe1H2OS8Pu9-qd9X87EjUvPqImMdWYYMEBsGftpShHw_aem_9aEQplSReIaPw3lcAXq8_w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1807392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В Україні почали працювати фінансові програми">
            <a:extLst>
              <a:ext uri="{FF2B5EF4-FFF2-40B4-BE49-F238E27FC236}">
                <a16:creationId xmlns:a16="http://schemas.microsoft.com/office/drawing/2014/main" xmlns="" id="{612A6693-C00B-9B8A-2F24-74F8C84DC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134" y="2020845"/>
            <a:ext cx="7255732" cy="483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8845D25-D7EE-01C7-C8DC-5A60BC28D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0" y="0"/>
            <a:ext cx="3238500" cy="1133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B988A6-36F5-EE8C-7B08-DF31E34F98AB}"/>
              </a:ext>
            </a:extLst>
          </p:cNvPr>
          <p:cNvSpPr txBox="1"/>
          <p:nvPr/>
        </p:nvSpPr>
        <p:spPr>
          <a:xfrm>
            <a:off x="320512" y="103224"/>
            <a:ext cx="85124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https://mev.gov.ua/novyna/v-ukrayini-pochaly-pratsyuvaty-finansovi-prohramy-dlya-pidvyshchennya-enerhonezalezhnosti?fbclid=IwY2xjawEtOppleHRuA2FlbQIxMAABHfTfErwqxS5FPSJoe1H2OS8Pu9-qd9X87EjUvPqImMdWYYMEBsGftpShHw_aem_9aEQplSReIaPw3lcAXq8_w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54489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D4D9C8B-5DAF-DFA2-AAC6-91FE9C422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104"/>
            <a:ext cx="3072147" cy="3072147"/>
          </a:xfrm>
          <a:prstGeom prst="rect">
            <a:avLst/>
          </a:prstGeom>
        </p:spPr>
      </p:pic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DB23A770-85F0-73D2-8017-AF869AB665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7F5E456-7190-576D-1CD9-E1FADAA7B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0" y="0"/>
            <a:ext cx="3238500" cy="1133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6A7D17-6BD9-C757-38C8-ED5973C9071E}"/>
              </a:ext>
            </a:extLst>
          </p:cNvPr>
          <p:cNvSpPr txBox="1"/>
          <p:nvPr/>
        </p:nvSpPr>
        <p:spPr>
          <a:xfrm>
            <a:off x="3173166" y="103224"/>
            <a:ext cx="56597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https://mev.gov.ua/novyna/v-ukrayini-pochaly-pratsyuvaty-finansovi-prohramy-dlya-pidvyshchennya-enerhonezalezhnosti?fbclid=IwY2xjawEtOppleHRuA2FlbQIxMAABHfTfErwqxS5FPSJoe1H2OS8Pu9-qd9X87EjUvPqImMdWYYMEBsGftpShHw_aem_9aEQplSReIaPw3lcAXq8_w</a:t>
            </a:r>
            <a:endParaRPr lang="x-none" dirty="0"/>
          </a:p>
        </p:txBody>
      </p:sp>
      <p:pic>
        <p:nvPicPr>
          <p:cNvPr id="3" name="Picture 2" descr="В Україні почали працювати фінансові програми">
            <a:extLst>
              <a:ext uri="{FF2B5EF4-FFF2-40B4-BE49-F238E27FC236}">
                <a16:creationId xmlns:a16="http://schemas.microsoft.com/office/drawing/2014/main" xmlns="" id="{E51B2D0A-8C13-02E3-FC4B-D99897E2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20" y="1844040"/>
            <a:ext cx="7520940" cy="501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13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 Україні почали працювати фінансові програми">
            <a:extLst>
              <a:ext uri="{FF2B5EF4-FFF2-40B4-BE49-F238E27FC236}">
                <a16:creationId xmlns:a16="http://schemas.microsoft.com/office/drawing/2014/main" xmlns="" id="{D2FF5BDC-9875-1379-54C8-056BDF0AF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92" y="1864997"/>
            <a:ext cx="7489504" cy="499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644D088-AFC3-40B0-969E-5ECFEEDA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0" y="0"/>
            <a:ext cx="3238500" cy="1133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290ADA-A0FE-62B3-73D2-99FBF691EDEC}"/>
              </a:ext>
            </a:extLst>
          </p:cNvPr>
          <p:cNvSpPr txBox="1"/>
          <p:nvPr/>
        </p:nvSpPr>
        <p:spPr>
          <a:xfrm>
            <a:off x="254525" y="0"/>
            <a:ext cx="86061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https://mev.gov.ua/novyna/v-ukrayini-pochaly-pratsyuvaty-finansovi-prohramy-dlya-pidvyshchennya-enerhonezalezhnosti?fbclid=IwY2xjawEtOppleHRuA2FlbQIxMAABHfTfErwqxS5FPSJoe1H2OS8Pu9-qd9X87EjUvPqImMdWYYMEBsGftpShHw_aem_9aEQplSReIaPw3lcAXq8_w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0576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DF2CFD5-1FB8-029A-E194-A9E5D431C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220" y="3182921"/>
            <a:ext cx="1759054" cy="1566888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1889D67-6223-E834-0011-5C83EDA0C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320" y="439261"/>
            <a:ext cx="9040727" cy="658019"/>
          </a:xfrm>
        </p:spPr>
        <p:txBody>
          <a:bodyPr>
            <a:noAutofit/>
          </a:bodyPr>
          <a:lstStyle/>
          <a:p>
            <a:r>
              <a:rPr lang="en-US" dirty="0">
                <a:hlinkClick r:id="rId3"/>
              </a:rPr>
              <a:t>https://zakon.rada.gov.ua/laws/show/984_039-18#Text</a:t>
            </a:r>
            <a:endParaRPr lang="uk-UA" dirty="0"/>
          </a:p>
          <a:p>
            <a:endParaRPr lang="uk-UA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90FDA6-965C-307E-BE24-D2AE574ACF29}"/>
              </a:ext>
            </a:extLst>
          </p:cNvPr>
          <p:cNvSpPr txBox="1"/>
          <p:nvPr/>
        </p:nvSpPr>
        <p:spPr>
          <a:xfrm>
            <a:off x="820132" y="1473199"/>
            <a:ext cx="10671142" cy="457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ea typeface="+mj-ea"/>
                <a:cs typeface="+mj-cs"/>
              </a:rPr>
              <a:t>ДИРЕКТИВА ЄВРОПЕЙСЬКОГО ПАРЛАМЕНТУ І РАДИ (ЄС) 2018/2001 </a:t>
            </a:r>
            <a:r>
              <a:rPr lang="ru-RU" sz="3200" b="1" dirty="0" err="1">
                <a:ea typeface="+mj-ea"/>
                <a:cs typeface="+mj-cs"/>
              </a:rPr>
              <a:t>від</a:t>
            </a:r>
            <a:r>
              <a:rPr lang="ru-RU" sz="3200" b="1" dirty="0">
                <a:ea typeface="+mj-ea"/>
                <a:cs typeface="+mj-cs"/>
              </a:rPr>
              <a:t> 11 </a:t>
            </a:r>
            <a:r>
              <a:rPr lang="ru-RU" sz="3200" b="1" dirty="0" err="1">
                <a:ea typeface="+mj-ea"/>
                <a:cs typeface="+mj-cs"/>
              </a:rPr>
              <a:t>грудня</a:t>
            </a:r>
            <a:r>
              <a:rPr lang="ru-RU" sz="3200" b="1" dirty="0">
                <a:ea typeface="+mj-ea"/>
                <a:cs typeface="+mj-cs"/>
              </a:rPr>
              <a:t> 2018 року</a:t>
            </a:r>
            <a:endParaRPr lang="ru-RU" sz="800" b="1" dirty="0"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1000" b="1" dirty="0"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1000" b="1" dirty="0">
              <a:ea typeface="+mj-ea"/>
              <a:cs typeface="+mj-cs"/>
            </a:endParaRPr>
          </a:p>
          <a:p>
            <a:pPr algn="ctr"/>
            <a:r>
              <a:rPr lang="ru-RU" sz="2800" b="1" dirty="0"/>
              <a:t>про </a:t>
            </a:r>
            <a:r>
              <a:rPr lang="ru-RU" sz="2800" b="1" dirty="0" err="1"/>
              <a:t>стимулювання</a:t>
            </a:r>
            <a:r>
              <a:rPr lang="ru-RU" sz="2800" b="1" dirty="0"/>
              <a:t> </a:t>
            </a:r>
            <a:r>
              <a:rPr lang="ru-RU" sz="2800" b="1" dirty="0" err="1"/>
              <a:t>використання</a:t>
            </a:r>
            <a:r>
              <a:rPr lang="ru-RU" sz="2800" b="1" dirty="0"/>
              <a:t> </a:t>
            </a:r>
            <a:r>
              <a:rPr lang="ru-RU" sz="2800" b="1" dirty="0" err="1"/>
              <a:t>енергії</a:t>
            </a:r>
            <a:r>
              <a:rPr lang="ru-RU" sz="2800" b="1" dirty="0"/>
              <a:t> з </a:t>
            </a:r>
            <a:r>
              <a:rPr lang="ru-RU" sz="2800" b="1" dirty="0" err="1"/>
              <a:t>відновлюваних</a:t>
            </a:r>
            <a:r>
              <a:rPr lang="ru-RU" sz="2800" b="1" dirty="0"/>
              <a:t> </a:t>
            </a:r>
            <a:r>
              <a:rPr lang="ru-RU" sz="2800" b="1" dirty="0" err="1"/>
              <a:t>джерел</a:t>
            </a:r>
            <a:endParaRPr lang="ru-RU" sz="2800" b="1" dirty="0"/>
          </a:p>
          <a:p>
            <a:pPr algn="ctr"/>
            <a:endParaRPr lang="ru-RU" sz="2800" b="1" dirty="0"/>
          </a:p>
          <a:p>
            <a:r>
              <a:rPr lang="ru-RU" dirty="0"/>
              <a:t> </a:t>
            </a:r>
            <a:r>
              <a:rPr lang="ru-RU" sz="2400" dirty="0" err="1"/>
              <a:t>Стаття</a:t>
            </a:r>
            <a:r>
              <a:rPr lang="ru-RU" sz="2400" dirty="0"/>
              <a:t> 3</a:t>
            </a:r>
          </a:p>
          <a:p>
            <a:r>
              <a:rPr lang="ru-RU" sz="2400" dirty="0" err="1"/>
              <a:t>Обов’язковий</a:t>
            </a:r>
            <a:r>
              <a:rPr lang="ru-RU" sz="2400" dirty="0"/>
              <a:t> </a:t>
            </a:r>
            <a:r>
              <a:rPr lang="ru-RU" sz="2400" dirty="0" err="1"/>
              <a:t>загальний</a:t>
            </a:r>
            <a:r>
              <a:rPr lang="ru-RU" sz="2400" dirty="0"/>
              <a:t> </a:t>
            </a:r>
            <a:r>
              <a:rPr lang="ru-RU" sz="2400" dirty="0" err="1"/>
              <a:t>цільовий</a:t>
            </a:r>
            <a:r>
              <a:rPr lang="ru-RU" sz="2400" dirty="0"/>
              <a:t> </a:t>
            </a:r>
            <a:r>
              <a:rPr lang="ru-RU" sz="2400" dirty="0" err="1"/>
              <a:t>показник</a:t>
            </a:r>
            <a:r>
              <a:rPr lang="ru-RU" sz="2400" dirty="0"/>
              <a:t> Союзу на 2030 </a:t>
            </a:r>
            <a:r>
              <a:rPr lang="ru-RU" sz="2400" dirty="0" err="1"/>
              <a:t>рік</a:t>
            </a:r>
            <a:endParaRPr lang="ru-RU" sz="2400" dirty="0"/>
          </a:p>
          <a:p>
            <a:endParaRPr lang="ru-RU" sz="4000" dirty="0"/>
          </a:p>
          <a:p>
            <a:pPr algn="just"/>
            <a:r>
              <a:rPr lang="ru-RU" sz="2400" dirty="0"/>
              <a:t>1. </a:t>
            </a:r>
            <a:r>
              <a:rPr lang="ru-RU" sz="2400" dirty="0" err="1"/>
              <a:t>Держави</a:t>
            </a:r>
            <a:r>
              <a:rPr lang="ru-RU" sz="2400" dirty="0"/>
              <a:t>-члени </a:t>
            </a:r>
            <a:r>
              <a:rPr lang="ru-RU" sz="2400" dirty="0" err="1"/>
              <a:t>повинні</a:t>
            </a:r>
            <a:r>
              <a:rPr lang="ru-RU" sz="2400" dirty="0"/>
              <a:t> </a:t>
            </a:r>
            <a:r>
              <a:rPr lang="ru-RU" sz="2400" dirty="0" err="1"/>
              <a:t>колективно</a:t>
            </a:r>
            <a:r>
              <a:rPr lang="ru-RU" sz="2400" dirty="0"/>
              <a:t> </a:t>
            </a:r>
            <a:r>
              <a:rPr lang="ru-RU" sz="2400" dirty="0" err="1"/>
              <a:t>забезпечити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частка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з </a:t>
            </a:r>
            <a:r>
              <a:rPr lang="ru-RU" sz="2400" dirty="0" err="1"/>
              <a:t>відновлюваних</a:t>
            </a:r>
            <a:r>
              <a:rPr lang="ru-RU" sz="2400" dirty="0"/>
              <a:t> </a:t>
            </a:r>
            <a:r>
              <a:rPr lang="ru-RU" sz="2400" dirty="0" err="1"/>
              <a:t>джерел</a:t>
            </a:r>
            <a:r>
              <a:rPr lang="ru-RU" sz="2400" dirty="0"/>
              <a:t> у валовому </a:t>
            </a:r>
            <a:r>
              <a:rPr lang="ru-RU" sz="2400" dirty="0" err="1"/>
              <a:t>кінцевому</a:t>
            </a:r>
            <a:r>
              <a:rPr lang="ru-RU" sz="2400" dirty="0"/>
              <a:t> </a:t>
            </a:r>
            <a:r>
              <a:rPr lang="ru-RU" sz="2400" dirty="0" err="1"/>
              <a:t>споживанні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в </a:t>
            </a:r>
            <a:r>
              <a:rPr lang="ru-RU" sz="2400" dirty="0" err="1"/>
              <a:t>Союзі</a:t>
            </a:r>
            <a:r>
              <a:rPr lang="ru-RU" sz="2400" dirty="0"/>
              <a:t> у 2030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на </a:t>
            </a:r>
            <a:r>
              <a:rPr lang="ru-RU" sz="2400" dirty="0" err="1"/>
              <a:t>рівні</a:t>
            </a:r>
            <a:r>
              <a:rPr lang="ru-RU" sz="2400" dirty="0"/>
              <a:t> </a:t>
            </a:r>
            <a:r>
              <a:rPr lang="ru-RU" sz="2400" dirty="0" err="1"/>
              <a:t>принаймні</a:t>
            </a:r>
            <a:r>
              <a:rPr lang="ru-RU" sz="2400" dirty="0"/>
              <a:t> 32%. </a:t>
            </a:r>
            <a:endParaRPr lang="x-none" sz="2400" dirty="0"/>
          </a:p>
        </p:txBody>
      </p:sp>
      <p:pic>
        <p:nvPicPr>
          <p:cNvPr id="9" name="Picture 42824">
            <a:extLst>
              <a:ext uri="{FF2B5EF4-FFF2-40B4-BE49-F238E27FC236}">
                <a16:creationId xmlns:a16="http://schemas.microsoft.com/office/drawing/2014/main" xmlns="" id="{61FB207F-95F5-CECA-FDEF-E89575EBDBB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010507" y="318304"/>
            <a:ext cx="869257" cy="899931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02CE99E1-11AC-BC4D-16EE-10B7A6025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614" y="6513592"/>
            <a:ext cx="9957847" cy="1408115"/>
          </a:xfrm>
        </p:spPr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13861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DB23A770-85F0-73D2-8017-AF869AB665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50" name="Picture 2" descr="В Україні почали працювати фінансові програми">
            <a:extLst>
              <a:ext uri="{FF2B5EF4-FFF2-40B4-BE49-F238E27FC236}">
                <a16:creationId xmlns:a16="http://schemas.microsoft.com/office/drawing/2014/main" xmlns="" id="{12CFEBE6-44C4-CBD9-8129-E586FBECD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625" y="1708573"/>
            <a:ext cx="7724140" cy="514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BA9FD4D-F115-8D8D-2F34-59CB2A3EE46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3123" y="108373"/>
            <a:ext cx="87706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https://mev.gov.ua/novyna/v-ukrayini-pochaly-pratsyuvaty-finansovi-prohramy-dlya-pidvyshchennya-enerhonezalezhnosti?fbclid=IwY2xjawEtOppleHRuA2FlbQIxMAABHfTfErwqxS5FPSJoe1H2OS8Pu9-qd9X87EjUvPqImMdWYYMEBsGftpShHw_aem_9aEQplSReIaPw3lcAXq8_w</a:t>
            </a:r>
            <a:endParaRPr lang="x-none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25B1B30-ADBD-5028-1FC0-D4B33FD2D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0" y="0"/>
            <a:ext cx="32385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76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6CB38-AAB8-9B07-F824-2F3AADB19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8421" y="1960776"/>
            <a:ext cx="7807696" cy="1216058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rgbClr val="7030A0"/>
                </a:solidFill>
                <a:latin typeface="+mn-lt"/>
              </a:rPr>
              <a:t>ДЯКУЮ ЗА УВАГУ!</a:t>
            </a:r>
            <a:endParaRPr lang="x-none" sz="5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DB23A770-85F0-73D2-8017-AF869AB66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9575"/>
            <a:ext cx="9144000" cy="253930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Олександр ЗУДІКОВ</a:t>
            </a:r>
            <a:endParaRPr lang="uk-UA" sz="3200" dirty="0"/>
          </a:p>
          <a:p>
            <a:r>
              <a:rPr lang="uk-UA" sz="800" dirty="0"/>
              <a:t> </a:t>
            </a:r>
            <a:endParaRPr lang="en-US" sz="800" dirty="0"/>
          </a:p>
          <a:p>
            <a:r>
              <a:rPr lang="en-US" dirty="0"/>
              <a:t>+38 (067) 743 88 90</a:t>
            </a:r>
          </a:p>
          <a:p>
            <a:r>
              <a:rPr lang="en-US" dirty="0"/>
              <a:t>E-mail: </a:t>
            </a:r>
            <a:r>
              <a:rPr lang="en-US" dirty="0">
                <a:hlinkClick r:id="rId2"/>
              </a:rPr>
              <a:t>innovator@i.ua</a:t>
            </a:r>
            <a:endParaRPr lang="en-US" dirty="0"/>
          </a:p>
          <a:p>
            <a:r>
              <a:rPr lang="en-US" dirty="0">
                <a:hlinkClick r:id="rId3"/>
              </a:rPr>
              <a:t>https://www.facebook.com/zudikov.olexandr</a:t>
            </a:r>
            <a:endParaRPr lang="en-US" dirty="0"/>
          </a:p>
          <a:p>
            <a:endParaRPr lang="en-US" dirty="0"/>
          </a:p>
          <a:p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264485F-8486-299F-9674-CD157462F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8"/>
          <a:stretch/>
        </p:blipFill>
        <p:spPr>
          <a:xfrm>
            <a:off x="1" y="255047"/>
            <a:ext cx="12192000" cy="7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9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1889D67-6223-E834-0011-5C83EDA0C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90" y="439261"/>
            <a:ext cx="11405490" cy="658019"/>
          </a:xfrm>
        </p:spPr>
        <p:txBody>
          <a:bodyPr>
            <a:noAutofit/>
          </a:bodyPr>
          <a:lstStyle/>
          <a:p>
            <a:r>
              <a:rPr lang="en-US" dirty="0">
                <a:hlinkClick r:id="rId2"/>
              </a:rPr>
              <a:t>https://zakon.rada.gov.ua/go/555-15</a:t>
            </a:r>
            <a:endParaRPr lang="uk-UA" dirty="0"/>
          </a:p>
          <a:p>
            <a:endParaRPr lang="en-US" sz="2000" dirty="0"/>
          </a:p>
        </p:txBody>
      </p:sp>
      <p:pic>
        <p:nvPicPr>
          <p:cNvPr id="4" name="Picture 13140">
            <a:extLst>
              <a:ext uri="{FF2B5EF4-FFF2-40B4-BE49-F238E27FC236}">
                <a16:creationId xmlns:a16="http://schemas.microsoft.com/office/drawing/2014/main" xmlns="" id="{6DADF055-CA75-541F-9D73-DB3A7B5D49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35093" y="333692"/>
            <a:ext cx="893687" cy="953866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FED6B454-AEF3-BEE5-3E60-58D62AFFC1E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9120" y="1097280"/>
            <a:ext cx="11033760" cy="485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latin typeface="+mn-lt"/>
                <a:ea typeface="+mj-ea"/>
                <a:cs typeface="+mj-cs"/>
              </a:rPr>
              <a:t>ЗАКОН УКРАЇНИ</a:t>
            </a:r>
            <a:br>
              <a:rPr lang="ru-RU" sz="3200" b="1" dirty="0">
                <a:latin typeface="+mn-lt"/>
                <a:ea typeface="+mj-ea"/>
                <a:cs typeface="+mj-cs"/>
              </a:rPr>
            </a:br>
            <a:r>
              <a:rPr lang="ru-RU" sz="4000" b="1" dirty="0">
                <a:latin typeface="+mn-lt"/>
                <a:ea typeface="+mj-ea"/>
                <a:cs typeface="+mj-cs"/>
              </a:rPr>
              <a:t>Про </a:t>
            </a:r>
            <a:r>
              <a:rPr lang="ru-RU" sz="4000" b="1" dirty="0" err="1">
                <a:latin typeface="+mn-lt"/>
                <a:ea typeface="+mj-ea"/>
                <a:cs typeface="+mj-cs"/>
              </a:rPr>
              <a:t>альтернативні</a:t>
            </a:r>
            <a:r>
              <a:rPr lang="ru-RU" sz="4000" b="1" dirty="0">
                <a:latin typeface="+mn-lt"/>
                <a:ea typeface="+mj-ea"/>
                <a:cs typeface="+mj-cs"/>
              </a:rPr>
              <a:t> </a:t>
            </a:r>
            <a:r>
              <a:rPr lang="ru-RU" sz="4000" b="1" dirty="0" err="1">
                <a:latin typeface="+mn-lt"/>
                <a:ea typeface="+mj-ea"/>
                <a:cs typeface="+mj-cs"/>
              </a:rPr>
              <a:t>джерела</a:t>
            </a:r>
            <a:r>
              <a:rPr lang="ru-RU" sz="4000" b="1" dirty="0">
                <a:latin typeface="+mn-lt"/>
                <a:ea typeface="+mj-ea"/>
                <a:cs typeface="+mj-cs"/>
              </a:rPr>
              <a:t> </a:t>
            </a:r>
            <a:r>
              <a:rPr lang="ru-RU" sz="4000" b="1" dirty="0" err="1">
                <a:latin typeface="+mn-lt"/>
                <a:ea typeface="+mj-ea"/>
                <a:cs typeface="+mj-cs"/>
              </a:rPr>
              <a:t>енергії</a:t>
            </a:r>
            <a:endParaRPr lang="ru-RU" sz="4000" b="1" dirty="0">
              <a:latin typeface="+mn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sz="800" b="1" dirty="0">
                <a:latin typeface="+mn-lt"/>
                <a:ea typeface="+mj-ea"/>
                <a:cs typeface="+mj-cs"/>
              </a:rPr>
              <a:t/>
            </a:r>
            <a:br>
              <a:rPr lang="uk-UA" sz="800" b="1" dirty="0">
                <a:latin typeface="+mn-lt"/>
                <a:ea typeface="+mj-ea"/>
                <a:cs typeface="+mj-cs"/>
              </a:rPr>
            </a:br>
            <a:r>
              <a:rPr lang="uk-UA" sz="2400" b="1" dirty="0">
                <a:latin typeface="+mn-lt"/>
                <a:ea typeface="+mj-ea"/>
                <a:cs typeface="+mj-cs"/>
              </a:rPr>
              <a:t/>
            </a:r>
            <a:br>
              <a:rPr lang="uk-UA" sz="2400" b="1" dirty="0">
                <a:latin typeface="+mn-lt"/>
                <a:ea typeface="+mj-ea"/>
                <a:cs typeface="+mj-cs"/>
              </a:rPr>
            </a:br>
            <a:r>
              <a:rPr lang="en-US" sz="2400" b="1" dirty="0">
                <a:latin typeface="+mn-lt"/>
                <a:ea typeface="+mj-ea"/>
                <a:cs typeface="+mj-cs"/>
              </a:rPr>
              <a:t>№ 555-IV</a:t>
            </a:r>
            <a:r>
              <a:rPr lang="uk-UA" sz="2400" b="1" dirty="0">
                <a:latin typeface="+mn-lt"/>
                <a:ea typeface="+mj-ea"/>
                <a:cs typeface="+mj-cs"/>
              </a:rPr>
              <a:t> від </a:t>
            </a:r>
            <a:r>
              <a:rPr lang="ru-RU" sz="2400" b="1" dirty="0">
                <a:latin typeface="+mn-lt"/>
                <a:ea typeface="+mj-ea"/>
                <a:cs typeface="+mj-cs"/>
              </a:rPr>
              <a:t>20 лютого 2003 року</a:t>
            </a:r>
            <a:br>
              <a:rPr lang="ru-RU" sz="2400" b="1" dirty="0">
                <a:latin typeface="+mn-lt"/>
                <a:ea typeface="+mj-ea"/>
                <a:cs typeface="+mj-cs"/>
              </a:rPr>
            </a:br>
            <a:endParaRPr lang="ru-RU" sz="2400" b="1" dirty="0">
              <a:latin typeface="+mn-lt"/>
              <a:ea typeface="+mj-ea"/>
              <a:cs typeface="+mj-cs"/>
            </a:endParaRPr>
          </a:p>
          <a:p>
            <a:pPr algn="l"/>
            <a:r>
              <a:rPr lang="ru-RU" sz="3200" dirty="0"/>
              <a:t>• </a:t>
            </a:r>
            <a:r>
              <a:rPr lang="ru-RU" sz="3200" dirty="0" err="1"/>
              <a:t>Визначив</a:t>
            </a:r>
            <a:r>
              <a:rPr lang="ru-RU" sz="3200" dirty="0"/>
              <a:t> </a:t>
            </a:r>
            <a:r>
              <a:rPr lang="ru-RU" sz="3200" dirty="0" err="1"/>
              <a:t>поняття</a:t>
            </a:r>
            <a:r>
              <a:rPr lang="ru-RU" sz="3200" dirty="0"/>
              <a:t> «</a:t>
            </a:r>
            <a:r>
              <a:rPr lang="ru-RU" sz="3200" dirty="0" err="1"/>
              <a:t>альтернативні</a:t>
            </a:r>
            <a:r>
              <a:rPr lang="ru-RU" sz="3200" dirty="0"/>
              <a:t> </a:t>
            </a:r>
            <a:r>
              <a:rPr lang="ru-RU" sz="3200" dirty="0" err="1"/>
              <a:t>джерела</a:t>
            </a:r>
            <a:r>
              <a:rPr lang="ru-RU" sz="3200" dirty="0"/>
              <a:t> </a:t>
            </a:r>
            <a:r>
              <a:rPr lang="ru-RU" sz="3200" dirty="0" err="1"/>
              <a:t>енергії</a:t>
            </a:r>
            <a:r>
              <a:rPr lang="ru-RU" sz="3200" dirty="0"/>
              <a:t>»</a:t>
            </a:r>
            <a:br>
              <a:rPr lang="ru-RU" sz="3200" dirty="0"/>
            </a:br>
            <a:r>
              <a:rPr lang="ru-RU" sz="3200" dirty="0"/>
              <a:t>• </a:t>
            </a:r>
            <a:r>
              <a:rPr lang="ru-RU" sz="3200" dirty="0" err="1"/>
              <a:t>Ввів</a:t>
            </a:r>
            <a:r>
              <a:rPr lang="ru-RU" sz="3200" dirty="0"/>
              <a:t> </a:t>
            </a:r>
            <a:r>
              <a:rPr lang="ru-RU" sz="3200" dirty="0" err="1"/>
              <a:t>гарантії</a:t>
            </a:r>
            <a:r>
              <a:rPr lang="ru-RU" sz="3200" dirty="0"/>
              <a:t> </a:t>
            </a:r>
            <a:r>
              <a:rPr lang="ru-RU" sz="3200" dirty="0" err="1"/>
              <a:t>повернення</a:t>
            </a:r>
            <a:r>
              <a:rPr lang="ru-RU" sz="3200" dirty="0"/>
              <a:t> та </a:t>
            </a:r>
            <a:r>
              <a:rPr lang="ru-RU" sz="3200" dirty="0" err="1"/>
              <a:t>механізм</a:t>
            </a:r>
            <a:r>
              <a:rPr lang="ru-RU" sz="3200" dirty="0"/>
              <a:t> </a:t>
            </a:r>
            <a:r>
              <a:rPr lang="ru-RU" sz="3200" dirty="0" err="1"/>
              <a:t>стимулювання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  </a:t>
            </a:r>
            <a:r>
              <a:rPr lang="ru-RU" sz="3200" dirty="0" err="1"/>
              <a:t>інвестицій</a:t>
            </a:r>
            <a:r>
              <a:rPr lang="ru-RU" sz="3200" dirty="0"/>
              <a:t> в </a:t>
            </a:r>
            <a:r>
              <a:rPr lang="ru-RU" sz="3200" dirty="0" err="1"/>
              <a:t>об’єкти</a:t>
            </a:r>
            <a:r>
              <a:rPr lang="ru-RU" sz="3200" dirty="0"/>
              <a:t> </a:t>
            </a:r>
            <a:r>
              <a:rPr lang="ru-RU" sz="3200" dirty="0" err="1"/>
              <a:t>альтернативної</a:t>
            </a:r>
            <a:r>
              <a:rPr lang="ru-RU" sz="3200" dirty="0"/>
              <a:t> (</a:t>
            </a:r>
            <a:r>
              <a:rPr lang="ru-RU" sz="3200" dirty="0" err="1"/>
              <a:t>відновлювальної</a:t>
            </a:r>
            <a:r>
              <a:rPr lang="ru-RU" sz="3200" dirty="0"/>
              <a:t>)</a:t>
            </a:r>
            <a:br>
              <a:rPr lang="ru-RU" sz="3200" dirty="0"/>
            </a:br>
            <a:r>
              <a:rPr lang="ru-RU" sz="3200" dirty="0"/>
              <a:t>   </a:t>
            </a:r>
            <a:r>
              <a:rPr lang="ru-RU" sz="3200" dirty="0" err="1"/>
              <a:t>енергетики</a:t>
            </a:r>
            <a:r>
              <a:rPr lang="ru-RU" sz="3200" dirty="0"/>
              <a:t> шляхом </a:t>
            </a:r>
            <a:r>
              <a:rPr lang="ru-RU" sz="3200" dirty="0" err="1"/>
              <a:t>гаранованого</a:t>
            </a:r>
            <a:r>
              <a:rPr lang="ru-RU" sz="3200" dirty="0"/>
              <a:t> продажу </a:t>
            </a:r>
            <a:r>
              <a:rPr lang="ru-RU" sz="3200" dirty="0" err="1"/>
              <a:t>всієї</a:t>
            </a:r>
            <a:r>
              <a:rPr lang="ru-RU" sz="3200" dirty="0"/>
              <a:t> </a:t>
            </a:r>
            <a:r>
              <a:rPr lang="ru-RU" sz="3200" dirty="0" err="1"/>
              <a:t>виробленої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  </a:t>
            </a:r>
            <a:r>
              <a:rPr lang="ru-RU" sz="3200" dirty="0" err="1"/>
              <a:t>енергії</a:t>
            </a:r>
            <a:r>
              <a:rPr lang="ru-RU" sz="3200" dirty="0"/>
              <a:t> за </a:t>
            </a:r>
            <a:r>
              <a:rPr lang="ru-RU" sz="3200" dirty="0" err="1"/>
              <a:t>підвищеним</a:t>
            </a:r>
            <a:r>
              <a:rPr lang="ru-RU" sz="3200" dirty="0"/>
              <a:t> «зеленим тарифом»</a:t>
            </a:r>
            <a:br>
              <a:rPr lang="ru-RU" sz="3200" dirty="0"/>
            </a:br>
            <a:r>
              <a:rPr lang="ru-RU" sz="3200" dirty="0"/>
              <a:t>• </a:t>
            </a:r>
            <a:r>
              <a:rPr lang="ru-RU" sz="3200" dirty="0" err="1"/>
              <a:t>Прив’язав</a:t>
            </a:r>
            <a:r>
              <a:rPr lang="ru-RU" sz="3200" dirty="0"/>
              <a:t> «</a:t>
            </a:r>
            <a:r>
              <a:rPr lang="ru-RU" sz="3200" dirty="0" err="1"/>
              <a:t>зелений</a:t>
            </a:r>
            <a:r>
              <a:rPr lang="ru-RU" sz="3200" dirty="0"/>
              <a:t> тариф» до курсу евро.</a:t>
            </a:r>
          </a:p>
        </p:txBody>
      </p:sp>
      <p:pic>
        <p:nvPicPr>
          <p:cNvPr id="3074" name="Picture 2" descr="ᐉ Флаг Украины с Трезубцем бесшовный двухсторонний 150x100 см  (3330000028818) • Купить в Киеве, Украине • Лучшая цена в Эпицентр">
            <a:extLst>
              <a:ext uri="{FF2B5EF4-FFF2-40B4-BE49-F238E27FC236}">
                <a16:creationId xmlns:a16="http://schemas.microsoft.com/office/drawing/2014/main" xmlns="" id="{38057A92-E851-96F8-CFBB-E78197FD4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529" y="2326972"/>
            <a:ext cx="1489091" cy="9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85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6CB38-AAB8-9B07-F824-2F3AADB19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22548"/>
            <a:ext cx="11293310" cy="1477652"/>
          </a:xfrm>
        </p:spPr>
        <p:txBody>
          <a:bodyPr>
            <a:normAutofit fontScale="90000"/>
          </a:bodyPr>
          <a:lstStyle/>
          <a:p>
            <a:r>
              <a:rPr lang="ru-RU" sz="3200" b="1" i="0" dirty="0">
                <a:effectLst/>
                <a:latin typeface="Gotham Pro"/>
              </a:rPr>
              <a:t>ЕНЕРГЕТИЧНА СТРАТЕГІЯ УКРАЇНИ НА ПЕРІОД ДО 2035 РОКУ</a:t>
            </a:r>
            <a:r>
              <a:rPr lang="en-US" sz="3200" b="1" i="0" dirty="0">
                <a:effectLst/>
                <a:latin typeface="Gotham Pro"/>
              </a:rPr>
              <a:t/>
            </a:r>
            <a:br>
              <a:rPr lang="en-US" sz="3200" b="1" i="0" dirty="0">
                <a:effectLst/>
                <a:latin typeface="Gotham Pro"/>
              </a:rPr>
            </a:br>
            <a:r>
              <a:rPr lang="az-Cyrl-AZ" sz="1600" b="1" dirty="0"/>
              <a:t>розпорядження Кабінету Міністрів України від 21 квітня 2023 р. № 373-р </a:t>
            </a:r>
            <a:br>
              <a:rPr lang="az-Cyrl-AZ" sz="1600" b="1" dirty="0"/>
            </a:br>
            <a:r>
              <a:rPr lang="en-US" sz="2800" b="1" dirty="0">
                <a:hlinkClick r:id="rId2"/>
              </a:rPr>
              <a:t>https://zakon.rada.gov.ua/laws/show/605-2017-%D1%80#Text</a:t>
            </a:r>
            <a:r>
              <a:rPr lang="uk-UA" sz="2800" b="1" dirty="0"/>
              <a:t/>
            </a:r>
            <a:br>
              <a:rPr lang="uk-UA" sz="2800" b="1" dirty="0"/>
            </a:br>
            <a:endParaRPr lang="x-none" sz="2800" b="1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E6D6772C-FC95-A40F-E316-79019C78CF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98759EF2-6BB6-6287-A285-721500CFD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510722"/>
              </p:ext>
            </p:extLst>
          </p:nvPr>
        </p:nvGraphicFramePr>
        <p:xfrm>
          <a:off x="694443" y="1703648"/>
          <a:ext cx="10909953" cy="4683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606">
                  <a:extLst>
                    <a:ext uri="{9D8B030D-6E8A-4147-A177-3AD203B41FA5}">
                      <a16:colId xmlns:a16="http://schemas.microsoft.com/office/drawing/2014/main" xmlns="" val="1146865784"/>
                    </a:ext>
                  </a:extLst>
                </a:gridCol>
                <a:gridCol w="1348033">
                  <a:extLst>
                    <a:ext uri="{9D8B030D-6E8A-4147-A177-3AD203B41FA5}">
                      <a16:colId xmlns:a16="http://schemas.microsoft.com/office/drawing/2014/main" xmlns="" val="3771016275"/>
                    </a:ext>
                  </a:extLst>
                </a:gridCol>
                <a:gridCol w="1187778">
                  <a:extLst>
                    <a:ext uri="{9D8B030D-6E8A-4147-A177-3AD203B41FA5}">
                      <a16:colId xmlns:a16="http://schemas.microsoft.com/office/drawing/2014/main" xmlns="" val="501406605"/>
                    </a:ext>
                  </a:extLst>
                </a:gridCol>
                <a:gridCol w="1168924">
                  <a:extLst>
                    <a:ext uri="{9D8B030D-6E8A-4147-A177-3AD203B41FA5}">
                      <a16:colId xmlns:a16="http://schemas.microsoft.com/office/drawing/2014/main" xmlns="" val="2172217404"/>
                    </a:ext>
                  </a:extLst>
                </a:gridCol>
                <a:gridCol w="1168923">
                  <a:extLst>
                    <a:ext uri="{9D8B030D-6E8A-4147-A177-3AD203B41FA5}">
                      <a16:colId xmlns:a16="http://schemas.microsoft.com/office/drawing/2014/main" xmlns="" val="1350798172"/>
                    </a:ext>
                  </a:extLst>
                </a:gridCol>
                <a:gridCol w="1168924">
                  <a:extLst>
                    <a:ext uri="{9D8B030D-6E8A-4147-A177-3AD203B41FA5}">
                      <a16:colId xmlns:a16="http://schemas.microsoft.com/office/drawing/2014/main" xmlns="" val="880047973"/>
                    </a:ext>
                  </a:extLst>
                </a:gridCol>
                <a:gridCol w="1253765">
                  <a:extLst>
                    <a:ext uri="{9D8B030D-6E8A-4147-A177-3AD203B41FA5}">
                      <a16:colId xmlns:a16="http://schemas.microsoft.com/office/drawing/2014/main" xmlns="" val="2256553662"/>
                    </a:ext>
                  </a:extLst>
                </a:gridCol>
              </a:tblGrid>
              <a:tr h="907577">
                <a:tc>
                  <a:txBody>
                    <a:bodyPr/>
                    <a:lstStyle/>
                    <a:p>
                      <a:r>
                        <a:rPr lang="ru-RU" dirty="0" err="1"/>
                        <a:t>Опис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ключового</a:t>
                      </a:r>
                      <a:endParaRPr lang="ru-RU" dirty="0"/>
                    </a:p>
                    <a:p>
                      <a:r>
                        <a:rPr lang="ru-RU" dirty="0" err="1"/>
                        <a:t>показника</a:t>
                      </a:r>
                      <a:endParaRPr lang="ru-RU" dirty="0"/>
                    </a:p>
                    <a:p>
                      <a:r>
                        <a:rPr lang="ru-RU" dirty="0" err="1"/>
                        <a:t>ефективності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dirty="0"/>
                        <a:t>Тип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dirty="0"/>
                        <a:t>2015 рік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dirty="0"/>
                        <a:t>2020 рі</a:t>
                      </a:r>
                      <a:r>
                        <a:rPr lang="ru-RU" dirty="0"/>
                        <a:t>к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dirty="0"/>
                        <a:t>2025 рік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dirty="0"/>
                        <a:t>2030 рік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Cyrl-AZ" dirty="0"/>
                        <a:t>2035 рік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7432424"/>
                  </a:ext>
                </a:extLst>
              </a:tr>
              <a:tr h="1416222">
                <a:tc>
                  <a:txBody>
                    <a:bodyPr/>
                    <a:lstStyle/>
                    <a:p>
                      <a:r>
                        <a:rPr lang="ru-RU" dirty="0" err="1"/>
                        <a:t>Частка</a:t>
                      </a:r>
                      <a:r>
                        <a:rPr lang="ru-RU" dirty="0"/>
                        <a:t> ВДЕ (</a:t>
                      </a:r>
                      <a:r>
                        <a:rPr lang="ru-RU" dirty="0" err="1"/>
                        <a:t>включно</a:t>
                      </a:r>
                      <a:r>
                        <a:rPr lang="ru-RU" dirty="0"/>
                        <a:t> з </a:t>
                      </a:r>
                      <a:r>
                        <a:rPr lang="ru-RU" dirty="0" err="1"/>
                        <a:t>гідрогенеруючими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потужностями</a:t>
                      </a:r>
                      <a:r>
                        <a:rPr lang="ru-RU" dirty="0"/>
                        <a:t> та термальною </a:t>
                      </a:r>
                      <a:r>
                        <a:rPr lang="ru-RU" dirty="0" err="1"/>
                        <a:t>енергією</a:t>
                      </a:r>
                      <a:r>
                        <a:rPr lang="ru-RU" dirty="0"/>
                        <a:t>) у </a:t>
                      </a:r>
                      <a:r>
                        <a:rPr lang="ru-RU" dirty="0" err="1"/>
                        <a:t>загальному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постачанні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первинної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енергії</a:t>
                      </a:r>
                      <a:r>
                        <a:rPr lang="ru-RU" dirty="0"/>
                        <a:t> ЗППЕ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Мета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4%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8%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12%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17%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25%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6386160"/>
                  </a:ext>
                </a:extLst>
              </a:tr>
              <a:tr h="1009386">
                <a:tc>
                  <a:txBody>
                    <a:bodyPr/>
                    <a:lstStyle/>
                    <a:p>
                      <a:r>
                        <a:rPr lang="ru-RU" dirty="0" err="1"/>
                        <a:t>Частка</a:t>
                      </a:r>
                      <a:r>
                        <a:rPr lang="ru-RU" dirty="0"/>
                        <a:t> ВДЕ (</a:t>
                      </a:r>
                      <a:r>
                        <a:rPr lang="ru-RU" dirty="0" err="1"/>
                        <a:t>включно</a:t>
                      </a:r>
                      <a:r>
                        <a:rPr lang="ru-RU" dirty="0"/>
                        <a:t> з </a:t>
                      </a:r>
                      <a:r>
                        <a:rPr lang="ru-RU" dirty="0" err="1"/>
                        <a:t>гідрогенеруючими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потужностями</a:t>
                      </a:r>
                      <a:r>
                        <a:rPr lang="ru-RU" dirty="0"/>
                        <a:t>) у </a:t>
                      </a:r>
                      <a:r>
                        <a:rPr lang="ru-RU" dirty="0" err="1"/>
                        <a:t>генерації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електроенергії</a:t>
                      </a:r>
                      <a:r>
                        <a:rPr lang="ru-RU" dirty="0"/>
                        <a:t>, %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Мета</a:t>
                      </a:r>
                      <a:endParaRPr lang="x-none" dirty="0"/>
                    </a:p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5%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7%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10%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</a:t>
                      </a:r>
                      <a:r>
                        <a:rPr lang="x-none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&gt;</a:t>
                      </a:r>
                      <a:r>
                        <a:rPr lang="uk-UA" dirty="0"/>
                        <a:t>25%</a:t>
                      </a:r>
                      <a:endParaRPr lang="x-non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/>
                    </a:p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8942176"/>
                  </a:ext>
                </a:extLst>
              </a:tr>
              <a:tr h="1296811">
                <a:tc>
                  <a:txBody>
                    <a:bodyPr/>
                    <a:lstStyle/>
                    <a:p>
                      <a:r>
                        <a:rPr lang="ru-RU" dirty="0" err="1"/>
                        <a:t>Частка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місцевих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альтернативних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видів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палива</a:t>
                      </a:r>
                      <a:r>
                        <a:rPr lang="ru-RU" dirty="0"/>
                        <a:t> в </a:t>
                      </a:r>
                      <a:r>
                        <a:rPr lang="ru-RU" dirty="0" err="1"/>
                        <a:t>місцевих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паливно-енергетичних</a:t>
                      </a:r>
                      <a:r>
                        <a:rPr lang="ru-RU" dirty="0"/>
                        <a:t> балансах, % до </a:t>
                      </a:r>
                      <a:r>
                        <a:rPr lang="ru-RU" dirty="0" err="1"/>
                        <a:t>загального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споживання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Мета</a:t>
                      </a:r>
                      <a:endParaRPr lang="x-none" dirty="0"/>
                    </a:p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18%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20%</a:t>
                      </a:r>
                      <a:endParaRPr lang="x-none" dirty="0"/>
                    </a:p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5254896"/>
                  </a:ext>
                </a:extLst>
              </a:tr>
            </a:tbl>
          </a:graphicData>
        </a:graphic>
      </p:graphicFrame>
      <p:pic>
        <p:nvPicPr>
          <p:cNvPr id="3" name="Picture 38">
            <a:extLst>
              <a:ext uri="{FF2B5EF4-FFF2-40B4-BE49-F238E27FC236}">
                <a16:creationId xmlns:a16="http://schemas.microsoft.com/office/drawing/2014/main" xmlns="" id="{B4AD5D25-B683-674B-C4B2-C5137C69E0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36467" y="28649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0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01AD65-6F4D-71EC-2DEE-A96EC3FF4BA6}"/>
              </a:ext>
            </a:extLst>
          </p:cNvPr>
          <p:cNvSpPr txBox="1"/>
          <p:nvPr/>
        </p:nvSpPr>
        <p:spPr>
          <a:xfrm>
            <a:off x="462760" y="725864"/>
            <a:ext cx="112664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+mj-lt"/>
              </a:rPr>
              <a:t>За </a:t>
            </a:r>
            <a:r>
              <a:rPr lang="ru-RU" b="1" dirty="0" err="1">
                <a:latin typeface="+mj-lt"/>
              </a:rPr>
              <a:t>даними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Енергетичного</a:t>
            </a:r>
            <a:r>
              <a:rPr lang="ru-RU" b="1" dirty="0">
                <a:latin typeface="+mj-lt"/>
              </a:rPr>
              <a:t> балансу </a:t>
            </a:r>
            <a:r>
              <a:rPr lang="ru-RU" b="1" dirty="0" err="1">
                <a:latin typeface="+mj-lt"/>
              </a:rPr>
              <a:t>України</a:t>
            </a:r>
            <a:r>
              <a:rPr lang="ru-RU" b="1" dirty="0">
                <a:latin typeface="+mj-lt"/>
              </a:rPr>
              <a:t>, </a:t>
            </a:r>
            <a:r>
              <a:rPr lang="ru-RU" b="1" dirty="0" err="1">
                <a:latin typeface="+mj-lt"/>
              </a:rPr>
              <a:t>частка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біопалива</a:t>
            </a:r>
            <a:r>
              <a:rPr lang="ru-RU" b="1" dirty="0">
                <a:latin typeface="+mj-lt"/>
              </a:rPr>
              <a:t> у </a:t>
            </a:r>
            <a:r>
              <a:rPr lang="ru-RU" b="1" dirty="0" err="1">
                <a:latin typeface="+mj-lt"/>
              </a:rPr>
              <a:t>загальному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постачанні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первинної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енергії</a:t>
            </a:r>
            <a:r>
              <a:rPr lang="ru-RU" b="1" dirty="0">
                <a:latin typeface="+mj-lt"/>
              </a:rPr>
              <a:t> (ЗППЕ) у 2018 </a:t>
            </a:r>
            <a:r>
              <a:rPr lang="ru-RU" b="1" dirty="0" err="1">
                <a:latin typeface="+mj-lt"/>
              </a:rPr>
              <a:t>році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склала</a:t>
            </a:r>
            <a:r>
              <a:rPr lang="ru-RU" b="1" dirty="0">
                <a:latin typeface="+mj-lt"/>
              </a:rPr>
              <a:t> 3,2 млн т </a:t>
            </a:r>
            <a:r>
              <a:rPr lang="ru-RU" b="1" dirty="0" err="1">
                <a:latin typeface="+mj-lt"/>
              </a:rPr>
              <a:t>н.е</a:t>
            </a:r>
            <a:r>
              <a:rPr lang="ru-RU" b="1" dirty="0">
                <a:latin typeface="+mj-lt"/>
              </a:rPr>
              <a:t>., </a:t>
            </a:r>
            <a:r>
              <a:rPr lang="ru-RU" b="1" dirty="0" err="1">
                <a:latin typeface="+mj-lt"/>
              </a:rPr>
              <a:t>що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складає</a:t>
            </a:r>
            <a:r>
              <a:rPr lang="ru-RU" b="1" dirty="0">
                <a:latin typeface="+mj-lt"/>
              </a:rPr>
              <a:t> 3,4% </a:t>
            </a:r>
            <a:r>
              <a:rPr lang="ru-RU" b="1" dirty="0" err="1">
                <a:latin typeface="+mj-lt"/>
              </a:rPr>
              <a:t>від</a:t>
            </a:r>
            <a:r>
              <a:rPr lang="ru-RU" b="1" dirty="0">
                <a:latin typeface="+mj-lt"/>
              </a:rPr>
              <a:t> ЗППЕ (</a:t>
            </a:r>
            <a:r>
              <a:rPr lang="ru-RU" b="1" dirty="0" err="1">
                <a:latin typeface="+mj-lt"/>
              </a:rPr>
              <a:t>Одиниця</a:t>
            </a:r>
            <a:r>
              <a:rPr lang="ru-RU" b="1" dirty="0">
                <a:latin typeface="+mj-lt"/>
              </a:rPr>
              <a:t> н. е. (нормативна </a:t>
            </a:r>
            <a:r>
              <a:rPr lang="ru-RU" b="1" dirty="0" err="1">
                <a:latin typeface="+mj-lt"/>
              </a:rPr>
              <a:t>одиниця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енергії</a:t>
            </a:r>
            <a:r>
              <a:rPr lang="ru-RU" b="1" dirty="0">
                <a:latin typeface="+mj-lt"/>
              </a:rPr>
              <a:t>) </a:t>
            </a:r>
            <a:r>
              <a:rPr lang="ru-RU" b="1" dirty="0" err="1">
                <a:latin typeface="+mj-lt"/>
              </a:rPr>
              <a:t>дорівнює</a:t>
            </a:r>
            <a:r>
              <a:rPr lang="ru-RU" b="1" dirty="0">
                <a:latin typeface="+mj-lt"/>
              </a:rPr>
              <a:t> 29.3 ГДж),.</a:t>
            </a:r>
          </a:p>
          <a:p>
            <a:pPr algn="just"/>
            <a:r>
              <a:rPr lang="az-Cyrl-AZ" b="1" i="0" dirty="0">
                <a:solidFill>
                  <a:srgbClr val="1F1F1F"/>
                </a:solidFill>
                <a:effectLst/>
                <a:latin typeface="+mj-lt"/>
              </a:rPr>
              <a:t>Біоенергетична асоціація України оцінює потенціал виробництва біогазу в Україні у </a:t>
            </a:r>
            <a:r>
              <a:rPr lang="az-Cyrl-AZ" b="1" i="0" dirty="0">
                <a:solidFill>
                  <a:srgbClr val="040C28"/>
                </a:solidFill>
                <a:effectLst/>
                <a:latin typeface="+mj-lt"/>
              </a:rPr>
              <a:t>21,8 млрд куб.</a:t>
            </a:r>
            <a:r>
              <a:rPr lang="az-Cyrl-AZ" b="1" i="0" dirty="0">
                <a:solidFill>
                  <a:srgbClr val="1F1F1F"/>
                </a:solidFill>
                <a:effectLst/>
                <a:latin typeface="+mj-lt"/>
              </a:rPr>
              <a:t> </a:t>
            </a:r>
            <a:r>
              <a:rPr lang="az-Cyrl-AZ" b="1" i="0" dirty="0">
                <a:solidFill>
                  <a:srgbClr val="040C28"/>
                </a:solidFill>
                <a:effectLst/>
                <a:latin typeface="+mj-lt"/>
              </a:rPr>
              <a:t>м на рік до 2050 року</a:t>
            </a:r>
            <a:r>
              <a:rPr lang="az-Cyrl-AZ" b="1" i="0" dirty="0">
                <a:solidFill>
                  <a:srgbClr val="1F1F1F"/>
                </a:solidFill>
                <a:effectLst/>
                <a:latin typeface="+mj-lt"/>
              </a:rPr>
              <a:t>. </a:t>
            </a:r>
            <a:endParaRPr lang="ru-RU" b="1" dirty="0">
              <a:latin typeface="+mj-lt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FA1BB4A8-4D63-D273-F81D-2CEC73408ED7}"/>
              </a:ext>
            </a:extLst>
          </p:cNvPr>
          <p:cNvSpPr txBox="1">
            <a:spLocks/>
          </p:cNvSpPr>
          <p:nvPr/>
        </p:nvSpPr>
        <p:spPr>
          <a:xfrm>
            <a:off x="970961" y="-179669"/>
            <a:ext cx="11113107" cy="9055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Потенціал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uk-UA" sz="4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біо</a:t>
            </a:r>
            <a:r>
              <a:rPr lang="ru-RU" sz="4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енергетики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4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України</a:t>
            </a:r>
            <a:endParaRPr lang="x-none" sz="4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02D2AB4C-EBF7-5349-FA62-C2DD19FE0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t="9566" r="4055" b="10796"/>
          <a:stretch/>
        </p:blipFill>
        <p:spPr bwMode="auto">
          <a:xfrm>
            <a:off x="874505" y="2124403"/>
            <a:ext cx="10442989" cy="470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37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6CB38-AAB8-9B07-F824-2F3AADB19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571" y="0"/>
            <a:ext cx="10879789" cy="1020995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accent6"/>
                </a:solidFill>
                <a:latin typeface="+mn-lt"/>
              </a:rPr>
              <a:t>Вітроенергетичний</a:t>
            </a:r>
            <a:r>
              <a:rPr lang="ru-RU" sz="36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ru-RU" sz="3600" b="1" dirty="0" err="1">
                <a:solidFill>
                  <a:schemeClr val="accent6"/>
                </a:solidFill>
                <a:latin typeface="+mn-lt"/>
              </a:rPr>
              <a:t>потенціал</a:t>
            </a:r>
            <a:r>
              <a:rPr lang="ru-RU" sz="36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ru-RU" sz="3600" b="1" dirty="0" err="1">
                <a:solidFill>
                  <a:schemeClr val="accent6"/>
                </a:solidFill>
                <a:latin typeface="+mn-lt"/>
              </a:rPr>
              <a:t>України</a:t>
            </a:r>
            <a:endParaRPr lang="x-none" sz="36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126156C2-3CE5-51A4-3C28-62E6A5360904}"/>
              </a:ext>
            </a:extLst>
          </p:cNvPr>
          <p:cNvSpPr txBox="1">
            <a:spLocks/>
          </p:cNvSpPr>
          <p:nvPr/>
        </p:nvSpPr>
        <p:spPr>
          <a:xfrm>
            <a:off x="863600" y="1234911"/>
            <a:ext cx="10464800" cy="194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uk-UA" dirty="0"/>
              <a:t>Згідно з даними </a:t>
            </a:r>
            <a:r>
              <a:rPr lang="en-US" dirty="0"/>
              <a:t>Global wind energy council </a:t>
            </a:r>
            <a:r>
              <a:rPr lang="uk-UA" dirty="0"/>
              <a:t>близько 40% територій України придатні до генерування енергії з вітру. В середньо терміновій перспективі можна розвинути потужності в близько 5,000 МВт енергії вітру, тобто 20-30% всього споживання електроенергії в країні.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11204332-759C-C45C-15AE-5AB002A6DC86}"/>
              </a:ext>
            </a:extLst>
          </p:cNvPr>
          <p:cNvSpPr txBox="1">
            <a:spLocks/>
          </p:cNvSpPr>
          <p:nvPr/>
        </p:nvSpPr>
        <p:spPr>
          <a:xfrm>
            <a:off x="863600" y="2976880"/>
            <a:ext cx="7559040" cy="3555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uk-UA" dirty="0"/>
              <a:t>В 1996 уряд оголосив про стратегію за якою до 2010 мало б бути збудовано 200 МВт </a:t>
            </a:r>
            <a:r>
              <a:rPr lang="uk-UA" dirty="0" err="1"/>
              <a:t>потужностей</a:t>
            </a:r>
            <a:r>
              <a:rPr lang="uk-UA" dirty="0"/>
              <a:t> вітроенергетики, проте до кінця 2011 введено в стрій лише 151 МВт.</a:t>
            </a:r>
          </a:p>
          <a:p>
            <a:pPr algn="just">
              <a:lnSpc>
                <a:spcPct val="110000"/>
              </a:lnSpc>
            </a:pPr>
            <a:r>
              <a:rPr lang="uk-UA" dirty="0"/>
              <a:t>Найвищим вітроенергетичним потенціалом відзначаються узбережжя Чорного та Азовського морів, Південний берег Криму, вершини Українських Карпат, Кримських гір, також область Донбасу.</a:t>
            </a:r>
          </a:p>
          <a:p>
            <a:pPr algn="just"/>
            <a:endParaRPr lang="uk-UA" sz="1400" dirty="0"/>
          </a:p>
        </p:txBody>
      </p:sp>
      <p:pic>
        <p:nvPicPr>
          <p:cNvPr id="1029" name="Picture 5" descr="Ветряная турбина – Бесплатные иконки: промышленность">
            <a:extLst>
              <a:ext uri="{FF2B5EF4-FFF2-40B4-BE49-F238E27FC236}">
                <a16:creationId xmlns:a16="http://schemas.microsoft.com/office/drawing/2014/main" xmlns="" id="{60D0C193-9766-F755-6585-227905F7C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957" y="3469727"/>
            <a:ext cx="2646363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1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2F3F856F-73D6-20BA-4B43-681EF82E2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920" y="1188720"/>
            <a:ext cx="5007946" cy="3072147"/>
          </a:xfrm>
        </p:spPr>
        <p:txBody>
          <a:bodyPr/>
          <a:lstStyle/>
          <a:p>
            <a:pPr algn="just"/>
            <a:r>
              <a:rPr lang="az-Cyrl-AZ" dirty="0"/>
              <a:t>В Україні залежно від кліматичних особливостей регіонів рівень сонячної інсоляції становить від 1 тис. годин на півночі до 2 400 годин на півдні. Це означає, що теплоенергетична геліопанель буде працювати з віддачею 50% і більше від 7 до 9 місяців на півдні й від 5 до 7 місяців на півночі.</a:t>
            </a:r>
            <a:endParaRPr lang="x-none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xmlns="" id="{FDD0C60F-3755-0EEA-48E0-D65A5AB97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026" y="1188720"/>
            <a:ext cx="6588442" cy="516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A4A339DC-92F8-4FD0-10E0-97D03849833D}"/>
              </a:ext>
            </a:extLst>
          </p:cNvPr>
          <p:cNvSpPr txBox="1">
            <a:spLocks/>
          </p:cNvSpPr>
          <p:nvPr/>
        </p:nvSpPr>
        <p:spPr>
          <a:xfrm>
            <a:off x="497841" y="-179669"/>
            <a:ext cx="11586228" cy="11074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err="1">
                <a:solidFill>
                  <a:schemeClr val="accent6"/>
                </a:solidFill>
                <a:latin typeface="+mn-lt"/>
              </a:rPr>
              <a:t>Потенціал</a:t>
            </a:r>
            <a:r>
              <a:rPr lang="ru-RU" sz="40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chemeClr val="accent6"/>
                </a:solidFill>
                <a:latin typeface="+mn-lt"/>
              </a:rPr>
              <a:t>сонячної</a:t>
            </a:r>
            <a:r>
              <a:rPr lang="ru-RU" sz="40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chemeClr val="accent6"/>
                </a:solidFill>
                <a:latin typeface="+mn-lt"/>
              </a:rPr>
              <a:t>енергетики</a:t>
            </a:r>
            <a:r>
              <a:rPr lang="ru-RU" sz="40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chemeClr val="accent6"/>
                </a:solidFill>
                <a:latin typeface="+mn-lt"/>
              </a:rPr>
              <a:t>України</a:t>
            </a:r>
            <a:endParaRPr lang="x-none" sz="40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CB55D59-6E31-4349-B0B7-1D09C187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" y="4263390"/>
            <a:ext cx="4774266" cy="19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6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6CB38-AAB8-9B07-F824-2F3AADB19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45" y="0"/>
            <a:ext cx="11824355" cy="1197429"/>
          </a:xfrm>
        </p:spPr>
        <p:txBody>
          <a:bodyPr>
            <a:normAutofit/>
          </a:bodyPr>
          <a:lstStyle/>
          <a:p>
            <a:r>
              <a:rPr lang="ru-RU" sz="4400" b="1" dirty="0" err="1">
                <a:solidFill>
                  <a:schemeClr val="accent2"/>
                </a:solidFill>
                <a:latin typeface="+mn-lt"/>
              </a:rPr>
              <a:t>Вакуумні</a:t>
            </a:r>
            <a:r>
              <a:rPr lang="ru-RU" sz="4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ru-RU" sz="4400" b="1" dirty="0" err="1">
                <a:solidFill>
                  <a:schemeClr val="accent2"/>
                </a:solidFill>
                <a:latin typeface="+mn-lt"/>
              </a:rPr>
              <a:t>сонячні</a:t>
            </a:r>
            <a:r>
              <a:rPr lang="ru-RU" sz="4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ru-RU" sz="4400" b="1" dirty="0" err="1">
                <a:solidFill>
                  <a:schemeClr val="accent2"/>
                </a:solidFill>
                <a:latin typeface="+mn-lt"/>
              </a:rPr>
              <a:t>колектори</a:t>
            </a:r>
            <a:endParaRPr lang="x-none" sz="44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CD47BD1-8330-34B4-25F7-F758CFE43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897" y="1766661"/>
            <a:ext cx="2952670" cy="422048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6F684406-CAAE-F22D-0DF7-B76F66BD0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55" y="1766661"/>
            <a:ext cx="7620000" cy="422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66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1316</Words>
  <Application>Microsoft Office PowerPoint</Application>
  <PresentationFormat>Произвольный</PresentationFormat>
  <Paragraphs>162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ЗЕЛЕНА ЕНЕРГЕТИКА  В СУЧАСНИХ УМОВАХ</vt:lpstr>
      <vt:lpstr>ЕНЕРГЕТИЧНІ РЕСУРСИ</vt:lpstr>
      <vt:lpstr>Презентация PowerPoint</vt:lpstr>
      <vt:lpstr>ЗАКОН УКРАЇНИ Про альтернативні джерела енергії   № 555-IV від 20 лютого 2003 року  • Визначив поняття «альтернативні джерела енергії» • Ввів гарантії повернення та механізм стимулювання    інвестицій в об’єкти альтернативної (відновлювальної)    енергетики шляхом гаранованого продажу всієї виробленої    енергії за підвищеним «зеленим тарифом» • Прив’язав «зелений тариф» до курсу евро.</vt:lpstr>
      <vt:lpstr>ЕНЕРГЕТИЧНА СТРАТЕГІЯ УКРАЇНИ НА ПЕРІОД ДО 2035 РОКУ розпорядження Кабінету Міністрів України від 21 квітня 2023 р. № 373-р  https://zakon.rada.gov.ua/laws/show/605-2017-%D1%80#Text </vt:lpstr>
      <vt:lpstr>Презентация PowerPoint</vt:lpstr>
      <vt:lpstr>Вітроенергетичний потенціал України</vt:lpstr>
      <vt:lpstr>Презентация PowerPoint</vt:lpstr>
      <vt:lpstr>Вакуумні сонячні колектори</vt:lpstr>
      <vt:lpstr>Теплові насоси</vt:lpstr>
      <vt:lpstr>Потужності відновлюваної енергетики України (МВт)</vt:lpstr>
      <vt:lpstr>Пошкодження енергетичної інфраструктури </vt:lpstr>
      <vt:lpstr>Аналіз графіків електричного навантаження</vt:lpstr>
      <vt:lpstr>Бензо та дизель генератори </vt:lpstr>
      <vt:lpstr>Сонячні панелі </vt:lpstr>
      <vt:lpstr>ЗАКОН УКРАЇНИ   Про внесення змін до статті 9-1 Закону України "Про альтернативні джерела енергії" щодо врегулювання питання генерації електричної енергії приватними домогосподарствами № 2755-VIII від 11 липня 2019 року  </vt:lpstr>
      <vt:lpstr>https://zakon.rada.gov.ua/go/v0178874-24 </vt:lpstr>
      <vt:lpstr>НАЦІОНАЛЬНА КОМІСІЯ, ЩО ЗДІЙСНЮЄ ДЕРЖАВНЕ РЕГУЛЮВАННЯ У СФЕРАХ ЕНЕРГЕТИКИ ТА КОМУНАЛЬНИХ ПОСЛУГ ПОСТАНОВА № 1237 від 28.06.2024  Про встановлення «зелених» тарифів на електричну енергію, вироблену генеруючими установками приватних домогосподарств</vt:lpstr>
      <vt:lpstr>Закон України Про ринок електричної енергії                         від 13.04.2017 № 2019-VIII</vt:lpstr>
      <vt:lpstr>https://zakon.rada.gov.ua/go/3854-20</vt:lpstr>
      <vt:lpstr>https://eefund.org.ua/greendim/</vt:lpstr>
      <vt:lpstr>https://eefund.org.ua/greendim/</vt:lpstr>
      <vt:lpstr>https://eefund.org.ua/greendim/</vt:lpstr>
      <vt:lpstr>https://eefund.org.ua/greendim/</vt:lpstr>
      <vt:lpstr>https://eefund.org.ua/greendim/</vt:lpstr>
      <vt:lpstr>https://mev.gov.ua/novyna/v-ukrayini-pochaly-pratsyuvaty-finansovi-prohramy-dlya-pidvyshchennya-enerhonezalezhnosti?fbclid=IwY2xjawEtOppleHRuA2FlbQIxMAABHfTfErwqxS5FPSJoe1H2OS8Pu9-qd9X87EjUvPqImMdWYYMEBsGftpShHw_aem_9aEQplSReIaPw3lcAXq8_w</vt:lpstr>
      <vt:lpstr>Презентация PowerPoint</vt:lpstr>
      <vt:lpstr>Презентация PowerPoint</vt:lpstr>
      <vt:lpstr>Презентация PowerPoint</vt:lpstr>
      <vt:lpstr>https://mev.gov.ua/novyna/v-ukrayini-pochaly-pratsyuvaty-finansovi-prohramy-dlya-pidvyshchennya-enerhonezalezhnosti?fbclid=IwY2xjawEtOppleHRuA2FlbQIxMAABHfTfErwqxS5FPSJoe1H2OS8Pu9-qd9X87EjUvPqImMdWYYMEBsGftpShHw_aem_9aEQplSReIaPw3lcAXq8_w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оисщоиєщои</dc:title>
  <dc:creator>Adm</dc:creator>
  <cp:lastModifiedBy>Ирина</cp:lastModifiedBy>
  <cp:revision>100</cp:revision>
  <dcterms:created xsi:type="dcterms:W3CDTF">2024-08-15T13:16:10Z</dcterms:created>
  <dcterms:modified xsi:type="dcterms:W3CDTF">2025-04-14T07:08:57Z</dcterms:modified>
</cp:coreProperties>
</file>